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04" r:id="rId2"/>
    <p:sldMasterId id="2147483719" r:id="rId3"/>
    <p:sldMasterId id="2147483710" r:id="rId4"/>
    <p:sldMasterId id="2147483714" r:id="rId5"/>
  </p:sldMasterIdLst>
  <p:notesMasterIdLst>
    <p:notesMasterId r:id="rId29"/>
  </p:notesMasterIdLst>
  <p:sldIdLst>
    <p:sldId id="256" r:id="rId6"/>
    <p:sldId id="283" r:id="rId7"/>
    <p:sldId id="278" r:id="rId8"/>
    <p:sldId id="279" r:id="rId9"/>
    <p:sldId id="261" r:id="rId10"/>
    <p:sldId id="277" r:id="rId11"/>
    <p:sldId id="280" r:id="rId12"/>
    <p:sldId id="262" r:id="rId13"/>
    <p:sldId id="281" r:id="rId14"/>
    <p:sldId id="257" r:id="rId15"/>
    <p:sldId id="258" r:id="rId16"/>
    <p:sldId id="268" r:id="rId17"/>
    <p:sldId id="269" r:id="rId18"/>
    <p:sldId id="288" r:id="rId19"/>
    <p:sldId id="273" r:id="rId20"/>
    <p:sldId id="274" r:id="rId21"/>
    <p:sldId id="284" r:id="rId22"/>
    <p:sldId id="295" r:id="rId23"/>
    <p:sldId id="292" r:id="rId24"/>
    <p:sldId id="275" r:id="rId25"/>
    <p:sldId id="285" r:id="rId26"/>
    <p:sldId id="294" r:id="rId27"/>
    <p:sldId id="289" r:id="rId28"/>
  </p:sldIdLst>
  <p:sldSz cx="9144000" cy="6858000" type="screen4x3"/>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1C0"/>
    <a:srgbClr val="4573AD"/>
    <a:srgbClr val="E6E6E6"/>
    <a:srgbClr val="333333"/>
    <a:srgbClr val="FFBA00"/>
    <a:srgbClr val="CCCCCC"/>
    <a:srgbClr val="4A4C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7" autoAdjust="0"/>
    <p:restoredTop sz="80536"/>
  </p:normalViewPr>
  <p:slideViewPr>
    <p:cSldViewPr snapToGrid="0" snapToObjects="1" showGuides="1">
      <p:cViewPr varScale="1">
        <p:scale>
          <a:sx n="96" d="100"/>
          <a:sy n="96" d="100"/>
        </p:scale>
        <p:origin x="1952" y="176"/>
      </p:cViewPr>
      <p:guideLst>
        <p:guide orient="horz" pos="2160"/>
        <p:guide pos="2803"/>
      </p:guideLst>
    </p:cSldViewPr>
  </p:slideViewPr>
  <p:outlineViewPr>
    <p:cViewPr>
      <p:scale>
        <a:sx n="33" d="100"/>
        <a:sy n="33" d="100"/>
      </p:scale>
      <p:origin x="0" y="-12608"/>
    </p:cViewPr>
  </p:outlineViewPr>
  <p:notesTextViewPr>
    <p:cViewPr>
      <p:scale>
        <a:sx n="100" d="100"/>
        <a:sy n="100" d="100"/>
      </p:scale>
      <p:origin x="0" y="0"/>
    </p:cViewPr>
  </p:notesTextViewPr>
  <p:notesViewPr>
    <p:cSldViewPr snapToGrid="0" snapToObjects="1">
      <p:cViewPr varScale="1">
        <p:scale>
          <a:sx n="82" d="100"/>
          <a:sy n="82" d="100"/>
        </p:scale>
        <p:origin x="319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hnulm/Documents/work%20files/collections%20related/collection%20expend%20by%20type/collect%20expend%20by%20type%20graph%20FY17-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FY-18</a:t>
            </a:r>
            <a:r>
              <a:rPr lang="en-US" baseline="0"/>
              <a:t> Expenditures by Format</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4D-E34D-AA64-66F451528A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94D-E34D-AA64-66F451528A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94D-E34D-AA64-66F451528A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94D-E34D-AA64-66F451528AD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94D-E34D-AA64-66F451528AD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94D-E34D-AA64-66F451528AD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94D-E34D-AA64-66F451528AD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94D-E34D-AA64-66F451528AD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94D-E34D-AA64-66F451528AD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94D-E34D-AA64-66F451528AD6}"/>
              </c:ext>
            </c:extLst>
          </c:dPt>
          <c:dPt>
            <c:idx val="1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15-294D-E34D-AA64-66F451528AD6}"/>
              </c:ext>
            </c:extLst>
          </c:dPt>
          <c:dLbls>
            <c:dLbl>
              <c:idx val="0"/>
              <c:tx>
                <c:rich>
                  <a:bodyPr/>
                  <a:lstStyle/>
                  <a:p>
                    <a:fld id="{EEF537CF-07C1-42F4-9577-F897C8A5746F}" type="CATEGORYNAME">
                      <a:rPr lang="en-US">
                        <a:solidFill>
                          <a:schemeClr val="bg1"/>
                        </a:solidFill>
                      </a:rPr>
                      <a:pPr/>
                      <a:t>[CATEGORY NAME]</a:t>
                    </a:fld>
                    <a:r>
                      <a:rPr lang="en-US" baseline="0">
                        <a:solidFill>
                          <a:schemeClr val="bg1"/>
                        </a:solidFill>
                      </a:rPr>
                      <a:t>
</a:t>
                    </a:r>
                    <a:fld id="{0D4DD607-AFAE-41B6-9E9D-2B5980FB5815}"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4D-E34D-AA64-66F451528AD6}"/>
                </c:ext>
              </c:extLst>
            </c:dLbl>
            <c:dLbl>
              <c:idx val="1"/>
              <c:layout>
                <c:manualLayout>
                  <c:x val="8.2558023047934997E-2"/>
                  <c:y val="1.6505119958596725E-2"/>
                </c:manualLayout>
              </c:layout>
              <c:tx>
                <c:rich>
                  <a:bodyPr/>
                  <a:lstStyle/>
                  <a:p>
                    <a:fld id="{17232639-88DD-4EC4-AC41-FA2A5E4A4C7E}" type="CATEGORYNAME">
                      <a:rPr lang="en-US">
                        <a:solidFill>
                          <a:schemeClr val="bg1"/>
                        </a:solidFill>
                      </a:rPr>
                      <a:pPr/>
                      <a:t>[CATEGORY NAME]</a:t>
                    </a:fld>
                    <a:r>
                      <a:rPr lang="en-US" baseline="0">
                        <a:solidFill>
                          <a:schemeClr val="bg1"/>
                        </a:solidFill>
                      </a:rPr>
                      <a:t>
</a:t>
                    </a:r>
                    <a:fld id="{A1850C90-6761-4AFA-BEB3-38C01BB4AE8B}"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4D-E34D-AA64-66F451528AD6}"/>
                </c:ext>
              </c:extLst>
            </c:dLbl>
            <c:dLbl>
              <c:idx val="3"/>
              <c:tx>
                <c:rich>
                  <a:bodyPr/>
                  <a:lstStyle/>
                  <a:p>
                    <a:fld id="{0EF7D3BC-57C4-4EED-84A1-AFED7D46CC9C}" type="CATEGORYNAME">
                      <a:rPr lang="en-US">
                        <a:solidFill>
                          <a:schemeClr val="bg1"/>
                        </a:solidFill>
                      </a:rPr>
                      <a:pPr/>
                      <a:t>[CATEGORY NAME]</a:t>
                    </a:fld>
                    <a:r>
                      <a:rPr lang="en-US" baseline="0">
                        <a:solidFill>
                          <a:schemeClr val="bg1"/>
                        </a:solidFill>
                      </a:rPr>
                      <a:t>
</a:t>
                    </a:r>
                    <a:fld id="{1579FC00-DC50-4436-B734-C7B0FDE2C508}"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94D-E34D-AA64-66F451528AD6}"/>
                </c:ext>
              </c:extLst>
            </c:dLbl>
            <c:dLbl>
              <c:idx val="4"/>
              <c:layout>
                <c:manualLayout>
                  <c:x val="9.8749128608976913E-3"/>
                  <c:y val="-1.82700401886383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94D-E34D-AA64-66F451528AD6}"/>
                </c:ext>
              </c:extLst>
            </c:dLbl>
            <c:dLbl>
              <c:idx val="8"/>
              <c:tx>
                <c:rich>
                  <a:bodyPr/>
                  <a:lstStyle/>
                  <a:p>
                    <a:fld id="{9DBA8C3D-EC27-4893-9909-6014EE830660}" type="CATEGORYNAME">
                      <a:rPr lang="en-US">
                        <a:solidFill>
                          <a:schemeClr val="bg1"/>
                        </a:solidFill>
                      </a:rPr>
                      <a:pPr/>
                      <a:t>[CATEGORY NAME]</a:t>
                    </a:fld>
                    <a:r>
                      <a:rPr lang="en-US" baseline="0">
                        <a:solidFill>
                          <a:schemeClr val="bg1"/>
                        </a:solidFill>
                      </a:rPr>
                      <a:t>
</a:t>
                    </a:r>
                    <a:fld id="{AC6F4A29-DE10-4ACD-A2E6-03AB24E3F359}"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94D-E34D-AA64-66F451528AD6}"/>
                </c:ext>
              </c:extLst>
            </c:dLbl>
            <c:dLbl>
              <c:idx val="10"/>
              <c:tx>
                <c:rich>
                  <a:bodyPr/>
                  <a:lstStyle/>
                  <a:p>
                    <a:fld id="{9B712E06-AFFA-4BFF-B05A-CCE6B651AC01}" type="CELLREF">
                      <a:rPr lang="en-US">
                        <a:solidFill>
                          <a:schemeClr val="bg1"/>
                        </a:solidFill>
                      </a:rPr>
                      <a:pPr/>
                      <a:t>[CELLREF]</a:t>
                    </a:fld>
                    <a:r>
                      <a:rPr lang="en-US" baseline="0">
                        <a:solidFill>
                          <a:schemeClr val="bg1"/>
                        </a:solidFill>
                      </a:rPr>
                      <a:t>
</a:t>
                    </a:r>
                    <a:fld id="{C56D1B02-AC1D-41B8-BDEE-F8719E6CE690}"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dlblFTEntry>
                      <c15:txfldGUID>{9B712E06-AFFA-4BFF-B05A-CCE6B651AC01}</c15:txfldGUID>
                      <c15:f>'FY18-Expenditure-Pie-o-Pie'!$A$4</c15:f>
                      <c15:dlblFieldTableCache>
                        <c:ptCount val="1"/>
                        <c:pt idx="0">
                          <c:v>ELECTRONIC SUBSCRIPTIONS</c:v>
                        </c:pt>
                      </c15:dlblFieldTableCache>
                    </c15:dlblFTEntry>
                  </c15:dlblFieldTable>
                  <c15:showDataLabelsRange val="0"/>
                </c:ext>
                <c:ext xmlns:c16="http://schemas.microsoft.com/office/drawing/2014/chart" uri="{C3380CC4-5D6E-409C-BE32-E72D297353CC}">
                  <c16:uniqueId val="{00000015-294D-E34D-AA64-66F451528AD6}"/>
                </c:ext>
              </c:extLst>
            </c:dLbl>
            <c:spPr>
              <a:noFill/>
              <a:ln>
                <a:noFill/>
              </a:ln>
              <a:effectLst/>
            </c:spPr>
            <c:txPr>
              <a:bodyPr rot="0" spcFirstLastPara="1" vertOverflow="ellipsis" vert="horz" wrap="square" lIns="38100" tIns="19050" rIns="38100" bIns="19050" anchor="ctr" anchorCtr="1">
                <a:spAutoFit/>
              </a:bodyPr>
              <a:lstStyle/>
              <a:p>
                <a:pPr>
                  <a:defRPr sz="92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('FY18-Expenditure-Pie-o-Pie'!$A$2:$A$3,'FY18-Expenditure-Pie-o-Pie'!$A$5:$A$12)</c:f>
              <c:strCache>
                <c:ptCount val="10"/>
                <c:pt idx="0">
                  <c:v>COLLECTION SUPPORT</c:v>
                </c:pt>
                <c:pt idx="1">
                  <c:v>BOOKS</c:v>
                </c:pt>
                <c:pt idx="2">
                  <c:v>ELSEVIER JOURNALS</c:v>
                </c:pt>
                <c:pt idx="3">
                  <c:v>JOURNALS &amp; RESEARCH PLATFORMS</c:v>
                </c:pt>
                <c:pt idx="4">
                  <c:v>OVID LW&amp;W JOURNALS</c:v>
                </c:pt>
                <c:pt idx="5">
                  <c:v>SAGE JOURNALS</c:v>
                </c:pt>
                <c:pt idx="6">
                  <c:v>SPRINGERNATURE JOURNALS</c:v>
                </c:pt>
                <c:pt idx="7">
                  <c:v>WEB OF SCIENCE</c:v>
                </c:pt>
                <c:pt idx="8">
                  <c:v>WILEY JOURNALS</c:v>
                </c:pt>
                <c:pt idx="9">
                  <c:v>PRINT SUBSCRIPTIONS</c:v>
                </c:pt>
              </c:strCache>
            </c:strRef>
          </c:cat>
          <c:val>
            <c:numRef>
              <c:f>('FY18-Expenditure-Pie-o-Pie'!$B$2:$B$3,'FY18-Expenditure-Pie-o-Pie'!$B$5:$B$12)</c:f>
              <c:numCache>
                <c:formatCode>_("$"* #,##0.00_);_("$"* \(#,##0.00\);_("$"* "-"??_);_(@_)</c:formatCode>
                <c:ptCount val="10"/>
                <c:pt idx="0">
                  <c:v>700658.89000000013</c:v>
                </c:pt>
                <c:pt idx="1">
                  <c:v>1710357.3299999961</c:v>
                </c:pt>
                <c:pt idx="2">
                  <c:v>1806092.2200000002</c:v>
                </c:pt>
                <c:pt idx="3">
                  <c:v>4791692.4500000011</c:v>
                </c:pt>
                <c:pt idx="4">
                  <c:v>421359</c:v>
                </c:pt>
                <c:pt idx="5">
                  <c:v>312421.69</c:v>
                </c:pt>
                <c:pt idx="6">
                  <c:v>829491.14999999991</c:v>
                </c:pt>
                <c:pt idx="7">
                  <c:v>277193.13</c:v>
                </c:pt>
                <c:pt idx="8">
                  <c:v>946268</c:v>
                </c:pt>
                <c:pt idx="9">
                  <c:v>299721.74000000005</c:v>
                </c:pt>
              </c:numCache>
            </c:numRef>
          </c:val>
          <c:extLst>
            <c:ext xmlns:c16="http://schemas.microsoft.com/office/drawing/2014/chart" uri="{C3380CC4-5D6E-409C-BE32-E72D297353CC}">
              <c16:uniqueId val="{00000016-294D-E34D-AA64-66F451528AD6}"/>
            </c:ext>
          </c:extLst>
        </c:ser>
        <c:dLbls>
          <c:showLegendKey val="0"/>
          <c:showVal val="0"/>
          <c:showCatName val="0"/>
          <c:showSerName val="0"/>
          <c:showPercent val="0"/>
          <c:showBubbleSize val="0"/>
          <c:showLeaderLines val="1"/>
        </c:dLbls>
        <c:gapWidth val="52"/>
        <c:splitType val="cust"/>
        <c:custSplit>
          <c:secondPiePt val="2"/>
          <c:secondPiePt val="3"/>
          <c:secondPiePt val="4"/>
          <c:secondPiePt val="5"/>
          <c:secondPiePt val="6"/>
          <c:secondPiePt val="7"/>
          <c:secondPiePt val="8"/>
        </c:custSplit>
        <c:secondPieSize val="8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A6BA0-F702-4633-BC80-2F2014A25681}" type="datetimeFigureOut">
              <a:rPr lang="en-US" smtClean="0"/>
              <a:t>9/3/19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BD155-9CAB-4771-BABA-CF0DC6F80B06}" type="slidenum">
              <a:rPr lang="en-US" smtClean="0"/>
              <a:t>‹#›</a:t>
            </a:fld>
            <a:endParaRPr lang="en-US"/>
          </a:p>
        </p:txBody>
      </p:sp>
    </p:spTree>
    <p:extLst>
      <p:ext uri="{BB962C8B-B14F-4D97-AF65-F5344CB8AC3E}">
        <p14:creationId xmlns:p14="http://schemas.microsoft.com/office/powerpoint/2010/main" val="366595210"/>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1</a:t>
            </a:fld>
            <a:endParaRPr lang="en-US"/>
          </a:p>
        </p:txBody>
      </p:sp>
    </p:spTree>
    <p:extLst>
      <p:ext uri="{BB962C8B-B14F-4D97-AF65-F5344CB8AC3E}">
        <p14:creationId xmlns:p14="http://schemas.microsoft.com/office/powerpoint/2010/main" val="410621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Traditionally, publishers managed the dissemination of research results. The tools that researchers use for their work wasn’t part of their product offerings. </a:t>
            </a:r>
          </a:p>
        </p:txBody>
      </p:sp>
      <p:sp>
        <p:nvSpPr>
          <p:cNvPr id="4" name="Slide Number Placeholder 3"/>
          <p:cNvSpPr>
            <a:spLocks noGrp="1"/>
          </p:cNvSpPr>
          <p:nvPr>
            <p:ph type="sldNum" sz="quarter" idx="5"/>
          </p:nvPr>
        </p:nvSpPr>
        <p:spPr/>
        <p:txBody>
          <a:bodyPr/>
          <a:lstStyle/>
          <a:p>
            <a:fld id="{862BD155-9CAB-4771-BABA-CF0DC6F80B06}" type="slidenum">
              <a:rPr lang="en-US" smtClean="0"/>
              <a:t>10</a:t>
            </a:fld>
            <a:endParaRPr lang="en-US"/>
          </a:p>
        </p:txBody>
      </p:sp>
    </p:spTree>
    <p:extLst>
      <p:ext uri="{BB962C8B-B14F-4D97-AF65-F5344CB8AC3E}">
        <p14:creationId xmlns:p14="http://schemas.microsoft.com/office/powerpoint/2010/main" val="380643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Now, publishers have expanded far beyond their traditional role. The sell products for virtually every part of the research ecosystem.</a:t>
            </a:r>
          </a:p>
          <a:p>
            <a:pPr marL="285750" indent="-285750">
              <a:buFontTx/>
              <a:buChar char="-"/>
            </a:pPr>
            <a:endParaRPr lang="en-US" dirty="0"/>
          </a:p>
          <a:p>
            <a:pPr marL="285750" indent="-285750">
              <a:buFontTx/>
              <a:buChar char="-"/>
            </a:pPr>
            <a:r>
              <a:rPr lang="en-US" dirty="0"/>
              <a:t>Essentially, commercial publishers now seek to extract profit from every part of the work we do in universities.</a:t>
            </a:r>
          </a:p>
        </p:txBody>
      </p:sp>
      <p:sp>
        <p:nvSpPr>
          <p:cNvPr id="4" name="Slide Number Placeholder 3"/>
          <p:cNvSpPr>
            <a:spLocks noGrp="1"/>
          </p:cNvSpPr>
          <p:nvPr>
            <p:ph type="sldNum" sz="quarter" idx="5"/>
          </p:nvPr>
        </p:nvSpPr>
        <p:spPr/>
        <p:txBody>
          <a:bodyPr/>
          <a:lstStyle/>
          <a:p>
            <a:fld id="{862BD155-9CAB-4771-BABA-CF0DC6F80B06}" type="slidenum">
              <a:rPr lang="en-US" smtClean="0"/>
              <a:t>11</a:t>
            </a:fld>
            <a:endParaRPr lang="en-US"/>
          </a:p>
        </p:txBody>
      </p:sp>
    </p:spTree>
    <p:extLst>
      <p:ext uri="{BB962C8B-B14F-4D97-AF65-F5344CB8AC3E}">
        <p14:creationId xmlns:p14="http://schemas.microsoft.com/office/powerpoint/2010/main" val="399998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 This was the Virginia consortium’s counter-proposal, which Elsevier accepted.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 Total spend by Virginia during the 5 year contract: $45,470,200.</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 Our negotiations saved Virginia $1,287,539 … only about 2.75% less than the original Elsevier contract.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2BD155-9CAB-4771-BABA-CF0DC6F80B06}" type="slidenum">
              <a:rPr lang="en-US" smtClean="0"/>
              <a:t>12</a:t>
            </a:fld>
            <a:endParaRPr lang="en-US"/>
          </a:p>
        </p:txBody>
      </p:sp>
    </p:spTree>
    <p:extLst>
      <p:ext uri="{BB962C8B-B14F-4D97-AF65-F5344CB8AC3E}">
        <p14:creationId xmlns:p14="http://schemas.microsoft.com/office/powerpoint/2010/main" val="67867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This is the cost to VCU for the renewed Elsevier package.</a:t>
            </a:r>
          </a:p>
          <a:p>
            <a:pPr marL="285750" indent="-285750">
              <a:buFontTx/>
              <a:buChar char="-"/>
            </a:pPr>
            <a:endParaRPr lang="en-US" dirty="0"/>
          </a:p>
          <a:p>
            <a:pPr marL="285750" indent="-285750">
              <a:buFontTx/>
              <a:buChar char="-"/>
            </a:pPr>
            <a:r>
              <a:rPr lang="en-US" dirty="0"/>
              <a:t>Total spend by VCU for this package during the 5 year contract: $9,274,113</a:t>
            </a:r>
          </a:p>
        </p:txBody>
      </p:sp>
      <p:sp>
        <p:nvSpPr>
          <p:cNvPr id="4" name="Slide Number Placeholder 3"/>
          <p:cNvSpPr>
            <a:spLocks noGrp="1"/>
          </p:cNvSpPr>
          <p:nvPr>
            <p:ph type="sldNum" sz="quarter" idx="5"/>
          </p:nvPr>
        </p:nvSpPr>
        <p:spPr/>
        <p:txBody>
          <a:bodyPr/>
          <a:lstStyle/>
          <a:p>
            <a:fld id="{862BD155-9CAB-4771-BABA-CF0DC6F80B06}" type="slidenum">
              <a:rPr lang="en-US" smtClean="0"/>
              <a:t>13</a:t>
            </a:fld>
            <a:endParaRPr lang="en-US"/>
          </a:p>
        </p:txBody>
      </p:sp>
    </p:spTree>
    <p:extLst>
      <p:ext uri="{BB962C8B-B14F-4D97-AF65-F5344CB8AC3E}">
        <p14:creationId xmlns:p14="http://schemas.microsoft.com/office/powerpoint/2010/main" val="1600299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When we buy a subscription, we pay for access to a title. But in many cases, we already own the previous issues of a journal, and often, a significant amount of journal content is available free of charge after one year due to Federal mandates for open access to Federally-funded research. </a:t>
            </a:r>
          </a:p>
          <a:p>
            <a:pPr marL="285750" indent="-285750">
              <a:buFontTx/>
              <a:buChar char="-"/>
            </a:pPr>
            <a:r>
              <a:rPr lang="en-US" dirty="0"/>
              <a:t>That means often, we’re paying a high price for basically just the current year, and some of that is already funded by our universities through Article Process Charges.</a:t>
            </a:r>
          </a:p>
          <a:p>
            <a:pPr marL="285750" indent="-285750">
              <a:buFontTx/>
              <a:buChar char="-"/>
            </a:pPr>
            <a:r>
              <a:rPr lang="en-US" dirty="0"/>
              <a:t>Backfiles: generally around 60% of core Elsevier journals</a:t>
            </a:r>
          </a:p>
          <a:p>
            <a:pPr marL="285750" indent="-285750">
              <a:buFontTx/>
              <a:buChar char="-"/>
            </a:pPr>
            <a:r>
              <a:rPr lang="en-US" dirty="0"/>
              <a:t>Open access: around 45% of recent articles (past 5 years), 28% of all articles overall</a:t>
            </a:r>
          </a:p>
          <a:p>
            <a:pPr marL="285750" indent="-285750">
              <a:buFontTx/>
              <a:buChar char="-"/>
            </a:pPr>
            <a:r>
              <a:rPr lang="en-US" dirty="0"/>
              <a:t>Current year: around 7% published as open access via APCs</a:t>
            </a:r>
          </a:p>
          <a:p>
            <a:pPr marL="285750" indent="-285750">
              <a:buFontTx/>
              <a:buChar char="-"/>
            </a:pPr>
            <a:r>
              <a:rPr lang="en-US" dirty="0"/>
              <a:t>So a subscription price often is paying for 93% of the current year articles </a:t>
            </a:r>
            <a:r>
              <a:rPr lang="en-US" i="1" dirty="0"/>
              <a:t>only</a:t>
            </a:r>
            <a:r>
              <a:rPr lang="en-US" dirty="0"/>
              <a:t> – a very high cost.</a:t>
            </a:r>
          </a:p>
        </p:txBody>
      </p:sp>
      <p:sp>
        <p:nvSpPr>
          <p:cNvPr id="4" name="Slide Number Placeholder 3"/>
          <p:cNvSpPr>
            <a:spLocks noGrp="1"/>
          </p:cNvSpPr>
          <p:nvPr>
            <p:ph type="sldNum" sz="quarter" idx="5"/>
          </p:nvPr>
        </p:nvSpPr>
        <p:spPr/>
        <p:txBody>
          <a:bodyPr/>
          <a:lstStyle/>
          <a:p>
            <a:fld id="{862BD155-9CAB-4771-BABA-CF0DC6F80B06}" type="slidenum">
              <a:rPr lang="en-US" smtClean="0"/>
              <a:t>14</a:t>
            </a:fld>
            <a:endParaRPr lang="en-US"/>
          </a:p>
        </p:txBody>
      </p:sp>
    </p:spTree>
    <p:extLst>
      <p:ext uri="{BB962C8B-B14F-4D97-AF65-F5344CB8AC3E}">
        <p14:creationId xmlns:p14="http://schemas.microsoft.com/office/powerpoint/2010/main" val="16412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BD155-9CAB-4771-BABA-CF0DC6F80B06}" type="slidenum">
              <a:rPr lang="en-US" smtClean="0"/>
              <a:t>15</a:t>
            </a:fld>
            <a:endParaRPr lang="en-US"/>
          </a:p>
        </p:txBody>
      </p:sp>
    </p:spTree>
    <p:extLst>
      <p:ext uri="{BB962C8B-B14F-4D97-AF65-F5344CB8AC3E}">
        <p14:creationId xmlns:p14="http://schemas.microsoft.com/office/powerpoint/2010/main" val="291833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16</a:t>
            </a:fld>
            <a:endParaRPr lang="en-US"/>
          </a:p>
        </p:txBody>
      </p:sp>
    </p:spTree>
    <p:extLst>
      <p:ext uri="{BB962C8B-B14F-4D97-AF65-F5344CB8AC3E}">
        <p14:creationId xmlns:p14="http://schemas.microsoft.com/office/powerpoint/2010/main" val="345688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BD155-9CAB-4771-BABA-CF0DC6F80B06}" type="slidenum">
              <a:rPr lang="en-US" smtClean="0"/>
              <a:t>17</a:t>
            </a:fld>
            <a:endParaRPr lang="en-US"/>
          </a:p>
        </p:txBody>
      </p:sp>
    </p:spTree>
    <p:extLst>
      <p:ext uri="{BB962C8B-B14F-4D97-AF65-F5344CB8AC3E}">
        <p14:creationId xmlns:p14="http://schemas.microsoft.com/office/powerpoint/2010/main" val="230195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BD155-9CAB-4771-BABA-CF0DC6F80B06}" type="slidenum">
              <a:rPr lang="en-US" smtClean="0"/>
              <a:t>18</a:t>
            </a:fld>
            <a:endParaRPr lang="en-US"/>
          </a:p>
        </p:txBody>
      </p:sp>
    </p:spTree>
    <p:extLst>
      <p:ext uri="{BB962C8B-B14F-4D97-AF65-F5344CB8AC3E}">
        <p14:creationId xmlns:p14="http://schemas.microsoft.com/office/powerpoint/2010/main" val="216661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19</a:t>
            </a:fld>
            <a:endParaRPr lang="en-US"/>
          </a:p>
        </p:txBody>
      </p:sp>
    </p:spTree>
    <p:extLst>
      <p:ext uri="{BB962C8B-B14F-4D97-AF65-F5344CB8AC3E}">
        <p14:creationId xmlns:p14="http://schemas.microsoft.com/office/powerpoint/2010/main" val="135714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2</a:t>
            </a:fld>
            <a:endParaRPr lang="en-US"/>
          </a:p>
        </p:txBody>
      </p:sp>
    </p:spTree>
    <p:extLst>
      <p:ext uri="{BB962C8B-B14F-4D97-AF65-F5344CB8AC3E}">
        <p14:creationId xmlns:p14="http://schemas.microsoft.com/office/powerpoint/2010/main" val="12796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20</a:t>
            </a:fld>
            <a:endParaRPr lang="en-US"/>
          </a:p>
        </p:txBody>
      </p:sp>
    </p:spTree>
    <p:extLst>
      <p:ext uri="{BB962C8B-B14F-4D97-AF65-F5344CB8AC3E}">
        <p14:creationId xmlns:p14="http://schemas.microsoft.com/office/powerpoint/2010/main" val="4289427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21</a:t>
            </a:fld>
            <a:endParaRPr lang="en-US"/>
          </a:p>
        </p:txBody>
      </p:sp>
    </p:spTree>
    <p:extLst>
      <p:ext uri="{BB962C8B-B14F-4D97-AF65-F5344CB8AC3E}">
        <p14:creationId xmlns:p14="http://schemas.microsoft.com/office/powerpoint/2010/main" val="1069109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There is also something that we as librarians need to do: keep in mind that we’re not alone! </a:t>
            </a:r>
          </a:p>
          <a:p>
            <a:pPr marL="285750" indent="-285750">
              <a:buFontTx/>
              <a:buChar char="-"/>
            </a:pPr>
            <a:r>
              <a:rPr lang="en-US" dirty="0"/>
              <a:t>So far in 2019, there have been 9 institutions that have cancelled their bundled Big Deal subscriptions</a:t>
            </a:r>
          </a:p>
          <a:p>
            <a:pPr marL="285750" indent="-285750">
              <a:buFontTx/>
              <a:buChar char="-"/>
            </a:pPr>
            <a:r>
              <a:rPr lang="en-US" dirty="0"/>
              <a:t>Elsevier is on our minds because it has the highest profit margins, the highest cost to us, and an upcoming renewal date in 2021.</a:t>
            </a:r>
          </a:p>
          <a:p>
            <a:pPr marL="285750" indent="-285750">
              <a:buFontTx/>
              <a:buChar char="-"/>
            </a:pPr>
            <a:r>
              <a:rPr lang="en-US" dirty="0"/>
              <a:t>But as you can see from this chart, Elsevier is not the only one we need to target.</a:t>
            </a:r>
          </a:p>
          <a:p>
            <a:endParaRPr lang="en-US" dirty="0"/>
          </a:p>
        </p:txBody>
      </p:sp>
      <p:sp>
        <p:nvSpPr>
          <p:cNvPr id="4" name="Slide Number Placeholder 3"/>
          <p:cNvSpPr>
            <a:spLocks noGrp="1"/>
          </p:cNvSpPr>
          <p:nvPr>
            <p:ph type="sldNum" sz="quarter" idx="5"/>
          </p:nvPr>
        </p:nvSpPr>
        <p:spPr/>
        <p:txBody>
          <a:bodyPr/>
          <a:lstStyle/>
          <a:p>
            <a:fld id="{862BD155-9CAB-4771-BABA-CF0DC6F80B06}" type="slidenum">
              <a:rPr lang="en-US" smtClean="0"/>
              <a:t>22</a:t>
            </a:fld>
            <a:endParaRPr lang="en-US"/>
          </a:p>
        </p:txBody>
      </p:sp>
    </p:spTree>
    <p:extLst>
      <p:ext uri="{BB962C8B-B14F-4D97-AF65-F5344CB8AC3E}">
        <p14:creationId xmlns:p14="http://schemas.microsoft.com/office/powerpoint/2010/main" val="246700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285750" indent="-285750">
              <a:buFontTx/>
              <a:buChar char="-"/>
            </a:pPr>
            <a:r>
              <a:rPr lang="en-US" dirty="0"/>
              <a:t>The University of California sought to negotiate a price for journals that took into account the fact that faculty were already paying for open access with APCs…and previous content had already been paid for.</a:t>
            </a:r>
          </a:p>
          <a:p>
            <a:pPr marL="285750" indent="-285750">
              <a:buFontTx/>
              <a:buChar char="-"/>
            </a:pPr>
            <a:r>
              <a:rPr lang="en-US" dirty="0"/>
              <a:t>We also have recent evidence that suggests open access is better for the visibility and impact of scholarship:</a:t>
            </a:r>
          </a:p>
          <a:p>
            <a:pPr marL="579438" indent="-290513"/>
            <a:r>
              <a:rPr lang="en-US" dirty="0"/>
              <a:t>-	A recent analysis of our journal subscriptions indicates that articles published by VCU authors as open-access – either in open access journals or by paying APCs – are cited by others in their field, on average, at twice the rate of paywalled articles. In some disciplines, the citation rate for open-access articles is as much as 10 times higher for VCU authors.</a:t>
            </a:r>
          </a:p>
          <a:p>
            <a:pPr marL="579438" indent="-276225">
              <a:buFontTx/>
              <a:buChar char="-"/>
            </a:pPr>
            <a:r>
              <a:rPr lang="en-US" dirty="0"/>
              <a:t>The same data set indicates that the average impact factor from OA papers is about 15% higher than paywalled papers.</a:t>
            </a:r>
          </a:p>
          <a:p>
            <a:pPr marL="579438" indent="-276225">
              <a:buFontTx/>
              <a:buChar char="-"/>
            </a:pPr>
            <a:r>
              <a:rPr lang="en-US" dirty="0"/>
              <a:t>And on top of that, about 59% of papers published by VCU authors from 2008 through 2017 at OA, compared to about 37% of all papers worldwide.</a:t>
            </a:r>
          </a:p>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862BD155-9CAB-4771-BABA-CF0DC6F80B06}" type="slidenum">
              <a:rPr lang="en-US" smtClean="0"/>
              <a:t>23</a:t>
            </a:fld>
            <a:endParaRPr lang="en-US"/>
          </a:p>
        </p:txBody>
      </p:sp>
    </p:spTree>
    <p:extLst>
      <p:ext uri="{BB962C8B-B14F-4D97-AF65-F5344CB8AC3E}">
        <p14:creationId xmlns:p14="http://schemas.microsoft.com/office/powerpoint/2010/main" val="195018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3</a:t>
            </a:fld>
            <a:endParaRPr lang="en-US"/>
          </a:p>
        </p:txBody>
      </p:sp>
    </p:spTree>
    <p:extLst>
      <p:ext uri="{BB962C8B-B14F-4D97-AF65-F5344CB8AC3E}">
        <p14:creationId xmlns:p14="http://schemas.microsoft.com/office/powerpoint/2010/main" val="216290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4</a:t>
            </a:fld>
            <a:endParaRPr lang="en-US"/>
          </a:p>
        </p:txBody>
      </p:sp>
    </p:spTree>
    <p:extLst>
      <p:ext uri="{BB962C8B-B14F-4D97-AF65-F5344CB8AC3E}">
        <p14:creationId xmlns:p14="http://schemas.microsoft.com/office/powerpoint/2010/main" val="375192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5</a:t>
            </a:fld>
            <a:endParaRPr lang="en-US"/>
          </a:p>
        </p:txBody>
      </p:sp>
    </p:spTree>
    <p:extLst>
      <p:ext uri="{BB962C8B-B14F-4D97-AF65-F5344CB8AC3E}">
        <p14:creationId xmlns:p14="http://schemas.microsoft.com/office/powerpoint/2010/main" val="46035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6</a:t>
            </a:fld>
            <a:endParaRPr lang="en-US"/>
          </a:p>
        </p:txBody>
      </p:sp>
    </p:spTree>
    <p:extLst>
      <p:ext uri="{BB962C8B-B14F-4D97-AF65-F5344CB8AC3E}">
        <p14:creationId xmlns:p14="http://schemas.microsoft.com/office/powerpoint/2010/main" val="123535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7</a:t>
            </a:fld>
            <a:endParaRPr lang="en-US"/>
          </a:p>
        </p:txBody>
      </p:sp>
    </p:spTree>
    <p:extLst>
      <p:ext uri="{BB962C8B-B14F-4D97-AF65-F5344CB8AC3E}">
        <p14:creationId xmlns:p14="http://schemas.microsoft.com/office/powerpoint/2010/main" val="420048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Increasingly, a handful of publishers dominate the science disciplines.</a:t>
            </a:r>
          </a:p>
        </p:txBody>
      </p:sp>
      <p:sp>
        <p:nvSpPr>
          <p:cNvPr id="4" name="Slide Number Placeholder 3"/>
          <p:cNvSpPr>
            <a:spLocks noGrp="1"/>
          </p:cNvSpPr>
          <p:nvPr>
            <p:ph type="sldNum" sz="quarter" idx="5"/>
          </p:nvPr>
        </p:nvSpPr>
        <p:spPr/>
        <p:txBody>
          <a:bodyPr/>
          <a:lstStyle/>
          <a:p>
            <a:fld id="{862BD155-9CAB-4771-BABA-CF0DC6F80B06}" type="slidenum">
              <a:rPr lang="en-US" smtClean="0"/>
              <a:t>8</a:t>
            </a:fld>
            <a:endParaRPr lang="en-US"/>
          </a:p>
        </p:txBody>
      </p:sp>
    </p:spTree>
    <p:extLst>
      <p:ext uri="{BB962C8B-B14F-4D97-AF65-F5344CB8AC3E}">
        <p14:creationId xmlns:p14="http://schemas.microsoft.com/office/powerpoint/2010/main" val="283631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BD155-9CAB-4771-BABA-CF0DC6F80B06}" type="slidenum">
              <a:rPr lang="en-US" smtClean="0"/>
              <a:t>9</a:t>
            </a:fld>
            <a:endParaRPr lang="en-US"/>
          </a:p>
        </p:txBody>
      </p:sp>
    </p:spTree>
    <p:extLst>
      <p:ext uri="{BB962C8B-B14F-4D97-AF65-F5344CB8AC3E}">
        <p14:creationId xmlns:p14="http://schemas.microsoft.com/office/powerpoint/2010/main" val="2039220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97672" y="4252311"/>
            <a:ext cx="8229600" cy="837027"/>
          </a:xfrm>
          <a:prstGeom prst="rect">
            <a:avLst/>
          </a:prstGeom>
        </p:spPr>
        <p:txBody>
          <a:bodyPr vert="horz"/>
          <a:lstStyle>
            <a:lvl1pPr algn="l">
              <a:defRPr sz="4267" baseline="0"/>
            </a:lvl1pPr>
          </a:lstStyle>
          <a:p>
            <a:r>
              <a:rPr lang="en-US" dirty="0"/>
              <a:t>Click to edit presentation title</a:t>
            </a:r>
          </a:p>
        </p:txBody>
      </p:sp>
      <p:sp>
        <p:nvSpPr>
          <p:cNvPr id="11" name="Subtitle 2"/>
          <p:cNvSpPr>
            <a:spLocks noGrp="1"/>
          </p:cNvSpPr>
          <p:nvPr>
            <p:ph type="subTitle" idx="1" hasCustomPrompt="1"/>
          </p:nvPr>
        </p:nvSpPr>
        <p:spPr>
          <a:xfrm>
            <a:off x="598263" y="5089337"/>
            <a:ext cx="5688964" cy="1752600"/>
          </a:xfrm>
          <a:prstGeom prst="rect">
            <a:avLst/>
          </a:prstGeom>
        </p:spPr>
        <p:txBody>
          <a:bodyPr>
            <a:normAutofit/>
          </a:bodyPr>
          <a:lstStyle>
            <a:lvl1pPr marL="0" indent="0" algn="l">
              <a:buNone/>
              <a:defRPr sz="1800" b="1" baseline="0">
                <a:solidFill>
                  <a:schemeClr val="tx1">
                    <a:lumMod val="75000"/>
                    <a:lumOff val="2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dirty="0"/>
              <a:t>Click to enter presenter name or subtitle</a:t>
            </a:r>
          </a:p>
        </p:txBody>
      </p:sp>
    </p:spTree>
    <p:extLst>
      <p:ext uri="{BB962C8B-B14F-4D97-AF65-F5344CB8AC3E}">
        <p14:creationId xmlns:p14="http://schemas.microsoft.com/office/powerpoint/2010/main" val="181343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317790"/>
            <a:ext cx="8229600" cy="809645"/>
          </a:xfrm>
          <a:prstGeom prst="rect">
            <a:avLst/>
          </a:prstGeom>
        </p:spPr>
        <p:txBody>
          <a:bodyPr/>
          <a:lstStyle/>
          <a:p>
            <a:r>
              <a:rPr lang="en-US" dirty="0"/>
              <a:t>Click to edit headline</a:t>
            </a:r>
          </a:p>
        </p:txBody>
      </p:sp>
      <p:sp>
        <p:nvSpPr>
          <p:cNvPr id="3" name="Content Placeholder 2"/>
          <p:cNvSpPr>
            <a:spLocks noGrp="1"/>
          </p:cNvSpPr>
          <p:nvPr>
            <p:ph idx="1" hasCustomPrompt="1"/>
          </p:nvPr>
        </p:nvSpPr>
        <p:spPr>
          <a:xfrm>
            <a:off x="588364" y="1604018"/>
            <a:ext cx="8229600" cy="4203569"/>
          </a:xfrm>
          <a:prstGeom prst="rect">
            <a:avLst/>
          </a:prstGeom>
        </p:spPr>
        <p:txBody>
          <a:bodyPr/>
          <a:lstStyle>
            <a:lvl1pPr>
              <a:buClr>
                <a:srgbClr val="FFBA00"/>
              </a:buClr>
              <a:buSzPct val="120000"/>
              <a:defRPr/>
            </a:lvl1pPr>
            <a:lvl2pPr>
              <a:buClr>
                <a:srgbClr val="FFBA00"/>
              </a:buClr>
              <a:defRPr/>
            </a:lvl2pPr>
            <a:lvl3pPr>
              <a:buClr>
                <a:srgbClr val="FFBA00"/>
              </a:buClr>
              <a:defRPr/>
            </a:lvl3pPr>
            <a:lvl4pPr>
              <a:buClr>
                <a:srgbClr val="FFBA00"/>
              </a:buClr>
              <a:defRPr/>
            </a:lvl4pPr>
            <a:lvl5pPr>
              <a:buClr>
                <a:srgbClr val="FFBA00"/>
              </a:buClr>
              <a:defRPr/>
            </a:lvl5pPr>
          </a:lstStyle>
          <a:p>
            <a:pPr lvl="0"/>
            <a:r>
              <a:rPr lang="en-US" dirty="0"/>
              <a:t>Click to edit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t>‹#›</a:t>
            </a:fld>
            <a:endParaRPr lang="en-US"/>
          </a:p>
        </p:txBody>
      </p:sp>
      <p:sp>
        <p:nvSpPr>
          <p:cNvPr id="5" name="Google Shape;15;p1"/>
          <p:cNvSpPr/>
          <p:nvPr userDrawn="1"/>
        </p:nvSpPr>
        <p:spPr>
          <a:xfrm>
            <a:off x="468672" y="263785"/>
            <a:ext cx="8249264" cy="660896"/>
          </a:xfrm>
          <a:custGeom>
            <a:avLst/>
            <a:gdLst/>
            <a:ahLst/>
            <a:cxnLst/>
            <a:rect l="l" t="t" r="r" b="b"/>
            <a:pathLst>
              <a:path w="1000" h="1000" extrusionOk="0">
                <a:moveTo>
                  <a:pt x="0" y="1000"/>
                </a:moveTo>
                <a:lnTo>
                  <a:pt x="0" y="0"/>
                </a:lnTo>
                <a:lnTo>
                  <a:pt x="1000" y="0"/>
                </a:lnTo>
              </a:path>
            </a:pathLst>
          </a:custGeom>
          <a:noFill/>
          <a:ln w="25400" cap="flat" cmpd="sng">
            <a:solidFill>
              <a:srgbClr val="FFC000"/>
            </a:solidFill>
            <a:prstDash val="solid"/>
            <a:miter lim="524288"/>
            <a:headEnd type="none" w="med" len="med"/>
            <a:tailEnd type="none" w="med" len="med"/>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059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9092"/>
            <a:ext cx="8229600" cy="682368"/>
          </a:xfrm>
          <a:prstGeom prst="rect">
            <a:avLst/>
          </a:prstGeom>
        </p:spPr>
        <p:txBody>
          <a:bodyPr/>
          <a:lstStyle>
            <a:lvl1pPr>
              <a:defRPr/>
            </a:lvl1pPr>
          </a:lstStyle>
          <a:p>
            <a:r>
              <a:rPr lang="en-US" dirty="0"/>
              <a:t>Click to edit headline</a:t>
            </a:r>
          </a:p>
        </p:txBody>
      </p:sp>
      <p:sp>
        <p:nvSpPr>
          <p:cNvPr id="3" name="Text Placeholder 2"/>
          <p:cNvSpPr>
            <a:spLocks noGrp="1"/>
          </p:cNvSpPr>
          <p:nvPr>
            <p:ph type="body" idx="1" hasCustomPrompt="1"/>
          </p:nvPr>
        </p:nvSpPr>
        <p:spPr>
          <a:xfrm>
            <a:off x="600291" y="1181151"/>
            <a:ext cx="4040188" cy="639763"/>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Click to edit 1st column sub</a:t>
            </a:r>
          </a:p>
        </p:txBody>
      </p:sp>
      <p:sp>
        <p:nvSpPr>
          <p:cNvPr id="4" name="Content Placeholder 3"/>
          <p:cNvSpPr>
            <a:spLocks noGrp="1"/>
          </p:cNvSpPr>
          <p:nvPr>
            <p:ph sz="half" idx="2"/>
          </p:nvPr>
        </p:nvSpPr>
        <p:spPr>
          <a:xfrm>
            <a:off x="600291" y="18209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88121" y="1181151"/>
            <a:ext cx="4041775" cy="639763"/>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Click to edit 2nd column sub</a:t>
            </a:r>
          </a:p>
        </p:txBody>
      </p:sp>
      <p:sp>
        <p:nvSpPr>
          <p:cNvPr id="6" name="Content Placeholder 5"/>
          <p:cNvSpPr>
            <a:spLocks noGrp="1"/>
          </p:cNvSpPr>
          <p:nvPr>
            <p:ph sz="quarter" idx="4"/>
          </p:nvPr>
        </p:nvSpPr>
        <p:spPr>
          <a:xfrm>
            <a:off x="4788121" y="18209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t>‹#›</a:t>
            </a:fld>
            <a:endParaRPr lang="en-US"/>
          </a:p>
        </p:txBody>
      </p:sp>
      <p:sp>
        <p:nvSpPr>
          <p:cNvPr id="8" name="Google Shape;15;p1"/>
          <p:cNvSpPr/>
          <p:nvPr userDrawn="1"/>
        </p:nvSpPr>
        <p:spPr>
          <a:xfrm>
            <a:off x="521108" y="184351"/>
            <a:ext cx="8249264" cy="660896"/>
          </a:xfrm>
          <a:custGeom>
            <a:avLst/>
            <a:gdLst/>
            <a:ahLst/>
            <a:cxnLst/>
            <a:rect l="l" t="t" r="r" b="b"/>
            <a:pathLst>
              <a:path w="1000" h="1000" extrusionOk="0">
                <a:moveTo>
                  <a:pt x="0" y="1000"/>
                </a:moveTo>
                <a:lnTo>
                  <a:pt x="0" y="0"/>
                </a:lnTo>
                <a:lnTo>
                  <a:pt x="1000" y="0"/>
                </a:lnTo>
              </a:path>
            </a:pathLst>
          </a:custGeom>
          <a:noFill/>
          <a:ln w="25400" cap="flat" cmpd="sng">
            <a:solidFill>
              <a:srgbClr val="FFC000"/>
            </a:solidFill>
            <a:prstDash val="solid"/>
            <a:miter lim="524288"/>
            <a:headEnd type="none" w="med" len="med"/>
            <a:tailEnd type="none" w="med" len="med"/>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7332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theme-one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t>‹#›</a:t>
            </a:fld>
            <a:endParaRPr lang="en-US"/>
          </a:p>
        </p:txBody>
      </p:sp>
      <p:sp>
        <p:nvSpPr>
          <p:cNvPr id="5" name="Title 1"/>
          <p:cNvSpPr>
            <a:spLocks noGrp="1"/>
          </p:cNvSpPr>
          <p:nvPr>
            <p:ph type="title" hasCustomPrompt="1"/>
          </p:nvPr>
        </p:nvSpPr>
        <p:spPr>
          <a:xfrm>
            <a:off x="588364" y="291567"/>
            <a:ext cx="8229600" cy="757207"/>
          </a:xfrm>
          <a:prstGeom prst="rect">
            <a:avLst/>
          </a:prstGeom>
        </p:spPr>
        <p:txBody>
          <a:bodyPr/>
          <a:lstStyle/>
          <a:p>
            <a:r>
              <a:rPr lang="en-US" dirty="0"/>
              <a:t>Click to edit headline</a:t>
            </a:r>
          </a:p>
        </p:txBody>
      </p:sp>
      <p:sp>
        <p:nvSpPr>
          <p:cNvPr id="7" name="Content Placeholder 2"/>
          <p:cNvSpPr>
            <a:spLocks noGrp="1"/>
          </p:cNvSpPr>
          <p:nvPr>
            <p:ph idx="1" hasCustomPrompt="1"/>
          </p:nvPr>
        </p:nvSpPr>
        <p:spPr>
          <a:xfrm>
            <a:off x="527661" y="1439582"/>
            <a:ext cx="8229600" cy="4302457"/>
          </a:xfrm>
          <a:prstGeom prst="rect">
            <a:avLst/>
          </a:prstGeom>
        </p:spPr>
        <p:txBody>
          <a:bodyPr/>
          <a:lstStyle>
            <a:lvl1pPr>
              <a:buClr>
                <a:srgbClr val="FFBA00"/>
              </a:buClr>
              <a:buSzPct val="120000"/>
              <a:defRPr/>
            </a:lvl1pPr>
            <a:lvl2pPr>
              <a:buClr>
                <a:srgbClr val="FFBA00"/>
              </a:buClr>
              <a:defRPr/>
            </a:lvl2pPr>
            <a:lvl3pPr>
              <a:buClr>
                <a:srgbClr val="FFBA00"/>
              </a:buClr>
              <a:defRPr/>
            </a:lvl3pPr>
            <a:lvl4pPr>
              <a:buClr>
                <a:srgbClr val="FFBA00"/>
              </a:buClr>
              <a:defRPr/>
            </a:lvl4pPr>
            <a:lvl5pPr>
              <a:buClr>
                <a:srgbClr val="FFBA00"/>
              </a:buClr>
              <a:defRPr/>
            </a:lvl5pPr>
          </a:lstStyle>
          <a:p>
            <a:pPr lvl="0"/>
            <a:r>
              <a:rPr lang="en-US" dirty="0"/>
              <a:t>Click to edit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15;p1"/>
          <p:cNvSpPr/>
          <p:nvPr userDrawn="1"/>
        </p:nvSpPr>
        <p:spPr>
          <a:xfrm>
            <a:off x="507997" y="197461"/>
            <a:ext cx="8249264" cy="660896"/>
          </a:xfrm>
          <a:custGeom>
            <a:avLst/>
            <a:gdLst/>
            <a:ahLst/>
            <a:cxnLst/>
            <a:rect l="l" t="t" r="r" b="b"/>
            <a:pathLst>
              <a:path w="1000" h="1000" extrusionOk="0">
                <a:moveTo>
                  <a:pt x="0" y="1000"/>
                </a:moveTo>
                <a:lnTo>
                  <a:pt x="0" y="0"/>
                </a:lnTo>
                <a:lnTo>
                  <a:pt x="1000" y="0"/>
                </a:lnTo>
              </a:path>
            </a:pathLst>
          </a:custGeom>
          <a:noFill/>
          <a:ln w="25400" cap="flat" cmpd="sng">
            <a:solidFill>
              <a:srgbClr val="FFC000"/>
            </a:solidFill>
            <a:prstDash val="solid"/>
            <a:miter lim="524288"/>
            <a:headEnd type="none" w="med" len="med"/>
            <a:tailEnd type="none" w="med" len="med"/>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790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theme-two 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946900" y="6356352"/>
            <a:ext cx="2133600" cy="365125"/>
          </a:xfrm>
          <a:prstGeom prst="rect">
            <a:avLst/>
          </a:prstGeom>
        </p:spPr>
        <p:txBody>
          <a:bodyPr/>
          <a:lstStyle/>
          <a:p>
            <a:fld id="{690329F5-542D-9840-825F-A9A559834D5D}" type="slidenum">
              <a:rPr lang="en-US" smtClean="0"/>
              <a:t>‹#›</a:t>
            </a:fld>
            <a:endParaRPr lang="en-US"/>
          </a:p>
        </p:txBody>
      </p:sp>
      <p:sp>
        <p:nvSpPr>
          <p:cNvPr id="8" name="Title 1"/>
          <p:cNvSpPr>
            <a:spLocks noGrp="1"/>
          </p:cNvSpPr>
          <p:nvPr>
            <p:ph type="title" hasCustomPrompt="1"/>
          </p:nvPr>
        </p:nvSpPr>
        <p:spPr>
          <a:xfrm>
            <a:off x="600288" y="274639"/>
            <a:ext cx="8229600" cy="1143000"/>
          </a:xfrm>
          <a:prstGeom prst="rect">
            <a:avLst/>
          </a:prstGeom>
        </p:spPr>
        <p:txBody>
          <a:bodyPr/>
          <a:lstStyle>
            <a:lvl1pPr>
              <a:defRPr/>
            </a:lvl1pPr>
          </a:lstStyle>
          <a:p>
            <a:r>
              <a:rPr lang="en-US" dirty="0"/>
              <a:t>Click to edit headline</a:t>
            </a:r>
          </a:p>
        </p:txBody>
      </p:sp>
      <p:sp>
        <p:nvSpPr>
          <p:cNvPr id="10" name="Text Placeholder 2"/>
          <p:cNvSpPr>
            <a:spLocks noGrp="1"/>
          </p:cNvSpPr>
          <p:nvPr>
            <p:ph type="body" idx="1" hasCustomPrompt="1"/>
          </p:nvPr>
        </p:nvSpPr>
        <p:spPr>
          <a:xfrm>
            <a:off x="600291" y="1535113"/>
            <a:ext cx="4040188" cy="639763"/>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Click to edit 1st column sub</a:t>
            </a:r>
          </a:p>
        </p:txBody>
      </p:sp>
      <p:sp>
        <p:nvSpPr>
          <p:cNvPr id="11" name="Content Placeholder 3"/>
          <p:cNvSpPr>
            <a:spLocks noGrp="1"/>
          </p:cNvSpPr>
          <p:nvPr>
            <p:ph sz="half" idx="2"/>
          </p:nvPr>
        </p:nvSpPr>
        <p:spPr>
          <a:xfrm>
            <a:off x="60029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hasCustomPrompt="1"/>
          </p:nvPr>
        </p:nvSpPr>
        <p:spPr>
          <a:xfrm>
            <a:off x="4788121" y="1535113"/>
            <a:ext cx="4041775" cy="639763"/>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Click to edit 2nd column sub</a:t>
            </a:r>
          </a:p>
        </p:txBody>
      </p:sp>
      <p:sp>
        <p:nvSpPr>
          <p:cNvPr id="13" name="Content Placeholder 5"/>
          <p:cNvSpPr>
            <a:spLocks noGrp="1"/>
          </p:cNvSpPr>
          <p:nvPr>
            <p:ph sz="quarter" idx="4"/>
          </p:nvPr>
        </p:nvSpPr>
        <p:spPr>
          <a:xfrm>
            <a:off x="478812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316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53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834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778899"/>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457167"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457167" rtl="0" eaLnBrk="1" latinLnBrk="0" hangingPunct="1">
        <a:spcBef>
          <a:spcPct val="20000"/>
        </a:spcBef>
        <a:buFont typeface="Arial"/>
        <a:buChar char="•"/>
        <a:defRPr sz="3200" kern="1200">
          <a:solidFill>
            <a:schemeClr val="tx1"/>
          </a:solidFill>
          <a:latin typeface="+mn-lt"/>
          <a:ea typeface="+mn-ea"/>
          <a:cs typeface="+mn-cs"/>
        </a:defRPr>
      </a:lvl1pPr>
      <a:lvl2pPr marL="742895" indent="-285730" algn="l" defTabSz="457167" rtl="0" eaLnBrk="1" latinLnBrk="0" hangingPunct="1">
        <a:spcBef>
          <a:spcPct val="20000"/>
        </a:spcBef>
        <a:buFont typeface="Arial"/>
        <a:buChar char="–"/>
        <a:defRPr sz="2800" kern="1200">
          <a:solidFill>
            <a:schemeClr val="tx1"/>
          </a:solidFill>
          <a:latin typeface="+mn-lt"/>
          <a:ea typeface="+mn-ea"/>
          <a:cs typeface="+mn-cs"/>
        </a:defRPr>
      </a:lvl2pPr>
      <a:lvl3pPr marL="1142914" indent="-228584" algn="l" defTabSz="457167" rtl="0" eaLnBrk="1" latinLnBrk="0" hangingPunct="1">
        <a:spcBef>
          <a:spcPct val="20000"/>
        </a:spcBef>
        <a:buFont typeface="Arial"/>
        <a:buChar char="•"/>
        <a:defRPr sz="2400" kern="1200">
          <a:solidFill>
            <a:schemeClr val="tx1"/>
          </a:solidFill>
          <a:latin typeface="+mn-lt"/>
          <a:ea typeface="+mn-ea"/>
          <a:cs typeface="+mn-cs"/>
        </a:defRPr>
      </a:lvl3pPr>
      <a:lvl4pPr marL="1600080" indent="-228584" algn="l" defTabSz="457167" rtl="0" eaLnBrk="1" latinLnBrk="0" hangingPunct="1">
        <a:spcBef>
          <a:spcPct val="20000"/>
        </a:spcBef>
        <a:buFont typeface="Arial"/>
        <a:buChar char="–"/>
        <a:defRPr sz="200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70183">
            <a:off x="-497471" y="2363306"/>
            <a:ext cx="9144000" cy="5143500"/>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5573" y="6368518"/>
            <a:ext cx="2020867" cy="398745"/>
          </a:xfrm>
          <a:prstGeom prst="rect">
            <a:avLst/>
          </a:prstGeom>
        </p:spPr>
      </p:pic>
    </p:spTree>
    <p:extLst>
      <p:ext uri="{BB962C8B-B14F-4D97-AF65-F5344CB8AC3E}">
        <p14:creationId xmlns:p14="http://schemas.microsoft.com/office/powerpoint/2010/main" val="3715183572"/>
      </p:ext>
    </p:extLst>
  </p:cSld>
  <p:clrMap bg1="lt1" tx1="dk1" bg2="lt2" tx2="dk2" accent1="accent1" accent2="accent2" accent3="accent3" accent4="accent4" accent5="accent5" accent6="accent6" hlink="hlink" folHlink="folHlink"/>
  <p:sldLayoutIdLst>
    <p:sldLayoutId id="2147483706" r:id="rId1"/>
    <p:sldLayoutId id="2147483709" r:id="rId2"/>
  </p:sldLayoutIdLst>
  <p:txStyles>
    <p:titleStyle>
      <a:lvl1pPr algn="l" defTabSz="457167"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874" indent="-342874" algn="l" defTabSz="457167"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895" indent="-285730" algn="l" defTabSz="457167"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2914" indent="-228584" algn="l" defTabSz="457167"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080" indent="-228584" algn="l" defTabSz="457167"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247" indent="-228584" algn="l" defTabSz="457167"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6E6E6"/>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rot="200616">
            <a:off x="-170654" y="5987821"/>
            <a:ext cx="8123609" cy="1285124"/>
            <a:chOff x="-206" y="2728"/>
            <a:chExt cx="4368" cy="691"/>
          </a:xfrm>
        </p:grpSpPr>
        <p:sp>
          <p:nvSpPr>
            <p:cNvPr id="9" name="Freeform 6"/>
            <p:cNvSpPr>
              <a:spLocks/>
            </p:cNvSpPr>
            <p:nvPr userDrawn="1"/>
          </p:nvSpPr>
          <p:spPr bwMode="auto">
            <a:xfrm>
              <a:off x="-158" y="2728"/>
              <a:ext cx="4320" cy="691"/>
            </a:xfrm>
            <a:custGeom>
              <a:avLst/>
              <a:gdLst>
                <a:gd name="T0" fmla="*/ 888 w 4320"/>
                <a:gd name="T1" fmla="*/ 0 h 691"/>
                <a:gd name="T2" fmla="*/ 4320 w 4320"/>
                <a:gd name="T3" fmla="*/ 532 h 691"/>
                <a:gd name="T4" fmla="*/ 4320 w 4320"/>
                <a:gd name="T5" fmla="*/ 691 h 691"/>
                <a:gd name="T6" fmla="*/ 0 w 4320"/>
                <a:gd name="T7" fmla="*/ 691 h 691"/>
                <a:gd name="T8" fmla="*/ 0 w 4320"/>
                <a:gd name="T9" fmla="*/ 311 h 691"/>
                <a:gd name="T10" fmla="*/ 888 w 4320"/>
                <a:gd name="T11" fmla="*/ 0 h 691"/>
              </a:gdLst>
              <a:ahLst/>
              <a:cxnLst>
                <a:cxn ang="0">
                  <a:pos x="T0" y="T1"/>
                </a:cxn>
                <a:cxn ang="0">
                  <a:pos x="T2" y="T3"/>
                </a:cxn>
                <a:cxn ang="0">
                  <a:pos x="T4" y="T5"/>
                </a:cxn>
                <a:cxn ang="0">
                  <a:pos x="T6" y="T7"/>
                </a:cxn>
                <a:cxn ang="0">
                  <a:pos x="T8" y="T9"/>
                </a:cxn>
                <a:cxn ang="0">
                  <a:pos x="T10" y="T11"/>
                </a:cxn>
              </a:cxnLst>
              <a:rect l="0" t="0" r="r" b="b"/>
              <a:pathLst>
                <a:path w="4320" h="691">
                  <a:moveTo>
                    <a:pt x="888" y="0"/>
                  </a:moveTo>
                  <a:lnTo>
                    <a:pt x="4320" y="532"/>
                  </a:lnTo>
                  <a:lnTo>
                    <a:pt x="4320" y="691"/>
                  </a:lnTo>
                  <a:lnTo>
                    <a:pt x="0" y="691"/>
                  </a:lnTo>
                  <a:lnTo>
                    <a:pt x="0" y="311"/>
                  </a:lnTo>
                  <a:lnTo>
                    <a:pt x="88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 name="Freeform 7"/>
            <p:cNvSpPr>
              <a:spLocks/>
            </p:cNvSpPr>
            <p:nvPr userDrawn="1"/>
          </p:nvSpPr>
          <p:spPr bwMode="auto">
            <a:xfrm>
              <a:off x="-206" y="2761"/>
              <a:ext cx="4320" cy="603"/>
            </a:xfrm>
            <a:custGeom>
              <a:avLst/>
              <a:gdLst>
                <a:gd name="T0" fmla="*/ 462 w 4320"/>
                <a:gd name="T1" fmla="*/ 0 h 603"/>
                <a:gd name="T2" fmla="*/ 463 w 4320"/>
                <a:gd name="T3" fmla="*/ 0 h 603"/>
                <a:gd name="T4" fmla="*/ 4320 w 4320"/>
                <a:gd name="T5" fmla="*/ 598 h 603"/>
                <a:gd name="T6" fmla="*/ 4320 w 4320"/>
                <a:gd name="T7" fmla="*/ 603 h 603"/>
                <a:gd name="T8" fmla="*/ 463 w 4320"/>
                <a:gd name="T9" fmla="*/ 5 h 603"/>
                <a:gd name="T10" fmla="*/ 0 w 4320"/>
                <a:gd name="T11" fmla="*/ 167 h 603"/>
                <a:gd name="T12" fmla="*/ 0 w 4320"/>
                <a:gd name="T13" fmla="*/ 161 h 603"/>
                <a:gd name="T14" fmla="*/ 462 w 4320"/>
                <a:gd name="T15" fmla="*/ 0 h 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0" h="603">
                  <a:moveTo>
                    <a:pt x="462" y="0"/>
                  </a:moveTo>
                  <a:lnTo>
                    <a:pt x="463" y="0"/>
                  </a:lnTo>
                  <a:lnTo>
                    <a:pt x="4320" y="598"/>
                  </a:lnTo>
                  <a:lnTo>
                    <a:pt x="4320" y="603"/>
                  </a:lnTo>
                  <a:lnTo>
                    <a:pt x="463" y="5"/>
                  </a:lnTo>
                  <a:lnTo>
                    <a:pt x="0" y="167"/>
                  </a:lnTo>
                  <a:lnTo>
                    <a:pt x="0" y="161"/>
                  </a:lnTo>
                  <a:lnTo>
                    <a:pt x="462" y="0"/>
                  </a:lnTo>
                  <a:close/>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grpSp>
      <p:pic>
        <p:nvPicPr>
          <p:cNvPr id="11" name="Picture 10"/>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423122" y="6327106"/>
            <a:ext cx="2082084" cy="410825"/>
          </a:xfrm>
          <a:prstGeom prst="rect">
            <a:avLst/>
          </a:prstGeom>
        </p:spPr>
      </p:pic>
    </p:spTree>
    <p:extLst>
      <p:ext uri="{BB962C8B-B14F-4D97-AF65-F5344CB8AC3E}">
        <p14:creationId xmlns:p14="http://schemas.microsoft.com/office/powerpoint/2010/main" val="2498382290"/>
      </p:ext>
    </p:extLst>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l" defTabSz="457167"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874" indent="-342874" algn="l" defTabSz="457167"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895" indent="-285730" algn="l" defTabSz="457167"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2914" indent="-228584" algn="l" defTabSz="457167"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080" indent="-228584" algn="l" defTabSz="457167"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247" indent="-228584" algn="l" defTabSz="457167"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0183">
            <a:off x="-497471" y="2363306"/>
            <a:ext cx="9144000" cy="51435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5573" y="6368518"/>
            <a:ext cx="2020867" cy="398745"/>
          </a:xfrm>
          <a:prstGeom prst="rect">
            <a:avLst/>
          </a:prstGeom>
        </p:spPr>
      </p:pic>
    </p:spTree>
    <p:extLst>
      <p:ext uri="{BB962C8B-B14F-4D97-AF65-F5344CB8AC3E}">
        <p14:creationId xmlns:p14="http://schemas.microsoft.com/office/powerpoint/2010/main" val="2875442303"/>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57167"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457167" rtl="0" eaLnBrk="1" latinLnBrk="0" hangingPunct="1">
        <a:spcBef>
          <a:spcPct val="20000"/>
        </a:spcBef>
        <a:buFont typeface="Arial"/>
        <a:buChar char="•"/>
        <a:defRPr sz="3200" kern="1200">
          <a:solidFill>
            <a:schemeClr val="tx1"/>
          </a:solidFill>
          <a:latin typeface="+mn-lt"/>
          <a:ea typeface="+mn-ea"/>
          <a:cs typeface="+mn-cs"/>
        </a:defRPr>
      </a:lvl1pPr>
      <a:lvl2pPr marL="742895" indent="-285730" algn="l" defTabSz="457167" rtl="0" eaLnBrk="1" latinLnBrk="0" hangingPunct="1">
        <a:spcBef>
          <a:spcPct val="20000"/>
        </a:spcBef>
        <a:buFont typeface="Arial"/>
        <a:buChar char="–"/>
        <a:defRPr sz="2800" kern="1200">
          <a:solidFill>
            <a:schemeClr val="tx1"/>
          </a:solidFill>
          <a:latin typeface="+mn-lt"/>
          <a:ea typeface="+mn-ea"/>
          <a:cs typeface="+mn-cs"/>
        </a:defRPr>
      </a:lvl2pPr>
      <a:lvl3pPr marL="1142914" indent="-228584" algn="l" defTabSz="457167" rtl="0" eaLnBrk="1" latinLnBrk="0" hangingPunct="1">
        <a:spcBef>
          <a:spcPct val="20000"/>
        </a:spcBef>
        <a:buFont typeface="Arial"/>
        <a:buChar char="•"/>
        <a:defRPr sz="2400" kern="1200">
          <a:solidFill>
            <a:schemeClr val="tx1"/>
          </a:solidFill>
          <a:latin typeface="+mn-lt"/>
          <a:ea typeface="+mn-ea"/>
          <a:cs typeface="+mn-cs"/>
        </a:defRPr>
      </a:lvl3pPr>
      <a:lvl4pPr marL="1600080" indent="-228584" algn="l" defTabSz="457167" rtl="0" eaLnBrk="1" latinLnBrk="0" hangingPunct="1">
        <a:spcBef>
          <a:spcPct val="20000"/>
        </a:spcBef>
        <a:buFont typeface="Arial"/>
        <a:buChar char="–"/>
        <a:defRPr sz="200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6E6E6"/>
        </a:solidFill>
        <a:effectLst/>
      </p:bgPr>
    </p:bg>
    <p:spTree>
      <p:nvGrpSpPr>
        <p:cNvPr id="1" name=""/>
        <p:cNvGrpSpPr/>
        <p:nvPr/>
      </p:nvGrpSpPr>
      <p:grpSpPr>
        <a:xfrm>
          <a:off x="0" y="0"/>
          <a:ext cx="0" cy="0"/>
          <a:chOff x="0" y="0"/>
          <a:chExt cx="0" cy="0"/>
        </a:xfrm>
      </p:grpSpPr>
      <p:grpSp>
        <p:nvGrpSpPr>
          <p:cNvPr id="2" name="Group 1"/>
          <p:cNvGrpSpPr>
            <a:grpSpLocks noChangeAspect="1"/>
          </p:cNvGrpSpPr>
          <p:nvPr userDrawn="1"/>
        </p:nvGrpSpPr>
        <p:grpSpPr bwMode="auto">
          <a:xfrm rot="200616">
            <a:off x="-170654" y="5987821"/>
            <a:ext cx="8123609" cy="1285124"/>
            <a:chOff x="-206" y="2728"/>
            <a:chExt cx="4368" cy="691"/>
          </a:xfrm>
        </p:grpSpPr>
        <p:sp>
          <p:nvSpPr>
            <p:cNvPr id="3" name="Freeform 6"/>
            <p:cNvSpPr>
              <a:spLocks/>
            </p:cNvSpPr>
            <p:nvPr userDrawn="1"/>
          </p:nvSpPr>
          <p:spPr bwMode="auto">
            <a:xfrm>
              <a:off x="-158" y="2728"/>
              <a:ext cx="4320" cy="691"/>
            </a:xfrm>
            <a:custGeom>
              <a:avLst/>
              <a:gdLst>
                <a:gd name="T0" fmla="*/ 888 w 4320"/>
                <a:gd name="T1" fmla="*/ 0 h 691"/>
                <a:gd name="T2" fmla="*/ 4320 w 4320"/>
                <a:gd name="T3" fmla="*/ 532 h 691"/>
                <a:gd name="T4" fmla="*/ 4320 w 4320"/>
                <a:gd name="T5" fmla="*/ 691 h 691"/>
                <a:gd name="T6" fmla="*/ 0 w 4320"/>
                <a:gd name="T7" fmla="*/ 691 h 691"/>
                <a:gd name="T8" fmla="*/ 0 w 4320"/>
                <a:gd name="T9" fmla="*/ 311 h 691"/>
                <a:gd name="T10" fmla="*/ 888 w 4320"/>
                <a:gd name="T11" fmla="*/ 0 h 691"/>
              </a:gdLst>
              <a:ahLst/>
              <a:cxnLst>
                <a:cxn ang="0">
                  <a:pos x="T0" y="T1"/>
                </a:cxn>
                <a:cxn ang="0">
                  <a:pos x="T2" y="T3"/>
                </a:cxn>
                <a:cxn ang="0">
                  <a:pos x="T4" y="T5"/>
                </a:cxn>
                <a:cxn ang="0">
                  <a:pos x="T6" y="T7"/>
                </a:cxn>
                <a:cxn ang="0">
                  <a:pos x="T8" y="T9"/>
                </a:cxn>
                <a:cxn ang="0">
                  <a:pos x="T10" y="T11"/>
                </a:cxn>
              </a:cxnLst>
              <a:rect l="0" t="0" r="r" b="b"/>
              <a:pathLst>
                <a:path w="4320" h="691">
                  <a:moveTo>
                    <a:pt x="888" y="0"/>
                  </a:moveTo>
                  <a:lnTo>
                    <a:pt x="4320" y="532"/>
                  </a:lnTo>
                  <a:lnTo>
                    <a:pt x="4320" y="691"/>
                  </a:lnTo>
                  <a:lnTo>
                    <a:pt x="0" y="691"/>
                  </a:lnTo>
                  <a:lnTo>
                    <a:pt x="0" y="311"/>
                  </a:lnTo>
                  <a:lnTo>
                    <a:pt x="88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 name="Freeform 7"/>
            <p:cNvSpPr>
              <a:spLocks/>
            </p:cNvSpPr>
            <p:nvPr userDrawn="1"/>
          </p:nvSpPr>
          <p:spPr bwMode="auto">
            <a:xfrm>
              <a:off x="-206" y="2761"/>
              <a:ext cx="4320" cy="603"/>
            </a:xfrm>
            <a:custGeom>
              <a:avLst/>
              <a:gdLst>
                <a:gd name="T0" fmla="*/ 462 w 4320"/>
                <a:gd name="T1" fmla="*/ 0 h 603"/>
                <a:gd name="T2" fmla="*/ 463 w 4320"/>
                <a:gd name="T3" fmla="*/ 0 h 603"/>
                <a:gd name="T4" fmla="*/ 4320 w 4320"/>
                <a:gd name="T5" fmla="*/ 598 h 603"/>
                <a:gd name="T6" fmla="*/ 4320 w 4320"/>
                <a:gd name="T7" fmla="*/ 603 h 603"/>
                <a:gd name="T8" fmla="*/ 463 w 4320"/>
                <a:gd name="T9" fmla="*/ 5 h 603"/>
                <a:gd name="T10" fmla="*/ 0 w 4320"/>
                <a:gd name="T11" fmla="*/ 167 h 603"/>
                <a:gd name="T12" fmla="*/ 0 w 4320"/>
                <a:gd name="T13" fmla="*/ 161 h 603"/>
                <a:gd name="T14" fmla="*/ 462 w 4320"/>
                <a:gd name="T15" fmla="*/ 0 h 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0" h="603">
                  <a:moveTo>
                    <a:pt x="462" y="0"/>
                  </a:moveTo>
                  <a:lnTo>
                    <a:pt x="463" y="0"/>
                  </a:lnTo>
                  <a:lnTo>
                    <a:pt x="4320" y="598"/>
                  </a:lnTo>
                  <a:lnTo>
                    <a:pt x="4320" y="603"/>
                  </a:lnTo>
                  <a:lnTo>
                    <a:pt x="463" y="5"/>
                  </a:lnTo>
                  <a:lnTo>
                    <a:pt x="0" y="167"/>
                  </a:lnTo>
                  <a:lnTo>
                    <a:pt x="0" y="161"/>
                  </a:lnTo>
                  <a:lnTo>
                    <a:pt x="462" y="0"/>
                  </a:lnTo>
                  <a:close/>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US" sz="3200"/>
            </a:p>
          </p:txBody>
        </p:sp>
      </p:grpSp>
      <p:pic>
        <p:nvPicPr>
          <p:cNvPr id="5" name="Picture 4"/>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423122" y="6327106"/>
            <a:ext cx="2082084" cy="410825"/>
          </a:xfrm>
          <a:prstGeom prst="rect">
            <a:avLst/>
          </a:prstGeom>
        </p:spPr>
      </p:pic>
    </p:spTree>
    <p:extLst>
      <p:ext uri="{BB962C8B-B14F-4D97-AF65-F5344CB8AC3E}">
        <p14:creationId xmlns:p14="http://schemas.microsoft.com/office/powerpoint/2010/main" val="2361821585"/>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457167"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457167" rtl="0" eaLnBrk="1" latinLnBrk="0" hangingPunct="1">
        <a:spcBef>
          <a:spcPct val="20000"/>
        </a:spcBef>
        <a:buFont typeface="Arial"/>
        <a:buChar char="•"/>
        <a:defRPr sz="3200" kern="1200">
          <a:solidFill>
            <a:schemeClr val="tx1"/>
          </a:solidFill>
          <a:latin typeface="+mn-lt"/>
          <a:ea typeface="+mn-ea"/>
          <a:cs typeface="+mn-cs"/>
        </a:defRPr>
      </a:lvl1pPr>
      <a:lvl2pPr marL="742895" indent="-285730" algn="l" defTabSz="457167" rtl="0" eaLnBrk="1" latinLnBrk="0" hangingPunct="1">
        <a:spcBef>
          <a:spcPct val="20000"/>
        </a:spcBef>
        <a:buFont typeface="Arial"/>
        <a:buChar char="–"/>
        <a:defRPr sz="2800" kern="1200">
          <a:solidFill>
            <a:schemeClr val="tx1"/>
          </a:solidFill>
          <a:latin typeface="+mn-lt"/>
          <a:ea typeface="+mn-ea"/>
          <a:cs typeface="+mn-cs"/>
        </a:defRPr>
      </a:lvl2pPr>
      <a:lvl3pPr marL="1142914" indent="-228584" algn="l" defTabSz="457167" rtl="0" eaLnBrk="1" latinLnBrk="0" hangingPunct="1">
        <a:spcBef>
          <a:spcPct val="20000"/>
        </a:spcBef>
        <a:buFont typeface="Arial"/>
        <a:buChar char="•"/>
        <a:defRPr sz="2400" kern="1200">
          <a:solidFill>
            <a:schemeClr val="tx1"/>
          </a:solidFill>
          <a:latin typeface="+mn-lt"/>
          <a:ea typeface="+mn-ea"/>
          <a:cs typeface="+mn-cs"/>
        </a:defRPr>
      </a:lvl3pPr>
      <a:lvl4pPr marL="1600080" indent="-228584" algn="l" defTabSz="457167" rtl="0" eaLnBrk="1" latinLnBrk="0" hangingPunct="1">
        <a:spcBef>
          <a:spcPct val="20000"/>
        </a:spcBef>
        <a:buFont typeface="Arial"/>
        <a:buChar char="–"/>
        <a:defRPr sz="200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brary.vcu.edu/research/collections/sustainable-collec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oi.org/10.18665/sr.304419" TargetMode="External"/><Relationship Id="rId5" Type="http://schemas.openxmlformats.org/officeDocument/2006/relationships/hyperlink" Target="http://www.cdlib.org/services/collections/current/challenges.html" TargetMode="External"/><Relationship Id="rId4" Type="http://schemas.openxmlformats.org/officeDocument/2006/relationships/hyperlink" Target="https://www.library.vcu.edu/research/tool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uides.library.vcu.edu/open-access/overview" TargetMode="External"/><Relationship Id="rId7" Type="http://schemas.openxmlformats.org/officeDocument/2006/relationships/hyperlink" Target="https://www.library.vcu.edu/research/collections/sustainable-collec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library.vcu.edu/services/research-support/copyright/" TargetMode="External"/><Relationship Id="rId5" Type="http://schemas.openxmlformats.org/officeDocument/2006/relationships/hyperlink" Target="https://www.library.vcu.edu/services/research-support/data/" TargetMode="External"/><Relationship Id="rId4" Type="http://schemas.openxmlformats.org/officeDocument/2006/relationships/hyperlink" Target="https://guides.library.vcu.edu/open-access/preparing"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journals.plos.org/plosone/article?id=10.1371/journal.pone.012750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91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9;p25">
            <a:extLst>
              <a:ext uri="{FF2B5EF4-FFF2-40B4-BE49-F238E27FC236}">
                <a16:creationId xmlns:a16="http://schemas.microsoft.com/office/drawing/2014/main" id="{A63085F9-815B-6C4E-B8B5-37B0FF74F91E}"/>
              </a:ext>
            </a:extLst>
          </p:cNvPr>
          <p:cNvPicPr preferRelativeResize="0"/>
          <p:nvPr/>
        </p:nvPicPr>
        <p:blipFill>
          <a:blip r:embed="rId3">
            <a:alphaModFix/>
          </a:blip>
          <a:stretch>
            <a:fillRect/>
          </a:stretch>
        </p:blipFill>
        <p:spPr>
          <a:xfrm>
            <a:off x="610468" y="141206"/>
            <a:ext cx="7541640" cy="5024895"/>
          </a:xfrm>
          <a:prstGeom prst="rect">
            <a:avLst/>
          </a:prstGeom>
          <a:noFill/>
          <a:ln>
            <a:noFill/>
          </a:ln>
        </p:spPr>
      </p:pic>
      <p:sp>
        <p:nvSpPr>
          <p:cNvPr id="3" name="Google Shape;150;p25">
            <a:extLst>
              <a:ext uri="{FF2B5EF4-FFF2-40B4-BE49-F238E27FC236}">
                <a16:creationId xmlns:a16="http://schemas.microsoft.com/office/drawing/2014/main" id="{9D0F7E6F-1DC6-2647-B2C8-2B508685AB5C}"/>
              </a:ext>
            </a:extLst>
          </p:cNvPr>
          <p:cNvSpPr txBox="1"/>
          <p:nvPr/>
        </p:nvSpPr>
        <p:spPr>
          <a:xfrm>
            <a:off x="7071936" y="6251721"/>
            <a:ext cx="2072064" cy="411838"/>
          </a:xfrm>
          <a:prstGeom prst="rect">
            <a:avLst/>
          </a:prstGeom>
          <a:noFill/>
          <a:ln>
            <a:noFill/>
          </a:ln>
        </p:spPr>
        <p:txBody>
          <a:bodyPr spcFirstLastPara="1" wrap="square" lIns="121900" tIns="121900" rIns="121900" bIns="121900" anchor="t" anchorCtr="0">
            <a:noAutofit/>
          </a:bodyPr>
          <a:lstStyle/>
          <a:p>
            <a:r>
              <a:rPr lang="en" sz="1000" dirty="0"/>
              <a:t>Image from </a:t>
            </a:r>
            <a:r>
              <a:rPr lang="en" sz="1000" dirty="0" err="1"/>
              <a:t>knowledgegap.org</a:t>
            </a:r>
            <a:endParaRPr sz="1000" dirty="0"/>
          </a:p>
        </p:txBody>
      </p:sp>
    </p:spTree>
    <p:extLst>
      <p:ext uri="{BB962C8B-B14F-4D97-AF65-F5344CB8AC3E}">
        <p14:creationId xmlns:p14="http://schemas.microsoft.com/office/powerpoint/2010/main" val="1908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2AB0A-1C92-2049-BE3B-97CE1659A841}"/>
              </a:ext>
            </a:extLst>
          </p:cNvPr>
          <p:cNvSpPr/>
          <p:nvPr/>
        </p:nvSpPr>
        <p:spPr>
          <a:xfrm>
            <a:off x="3352800" y="777765"/>
            <a:ext cx="2396359" cy="4183117"/>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Google Shape;155;p26">
            <a:extLst>
              <a:ext uri="{FF2B5EF4-FFF2-40B4-BE49-F238E27FC236}">
                <a16:creationId xmlns:a16="http://schemas.microsoft.com/office/drawing/2014/main" id="{C69196E4-7515-804E-A5DE-9C54EF2995AA}"/>
              </a:ext>
            </a:extLst>
          </p:cNvPr>
          <p:cNvPicPr preferRelativeResize="0"/>
          <p:nvPr/>
        </p:nvPicPr>
        <p:blipFill>
          <a:blip r:embed="rId3">
            <a:alphaModFix/>
          </a:blip>
          <a:stretch>
            <a:fillRect/>
          </a:stretch>
        </p:blipFill>
        <p:spPr>
          <a:xfrm>
            <a:off x="433747" y="151308"/>
            <a:ext cx="8234464" cy="5297763"/>
          </a:xfrm>
          <a:prstGeom prst="rect">
            <a:avLst/>
          </a:prstGeom>
          <a:noFill/>
          <a:ln>
            <a:noFill/>
          </a:ln>
        </p:spPr>
      </p:pic>
      <p:sp>
        <p:nvSpPr>
          <p:cNvPr id="3" name="Google Shape;150;p25">
            <a:extLst>
              <a:ext uri="{FF2B5EF4-FFF2-40B4-BE49-F238E27FC236}">
                <a16:creationId xmlns:a16="http://schemas.microsoft.com/office/drawing/2014/main" id="{84610B1F-E199-3D42-994C-5ECDBABF4967}"/>
              </a:ext>
            </a:extLst>
          </p:cNvPr>
          <p:cNvSpPr txBox="1"/>
          <p:nvPr/>
        </p:nvSpPr>
        <p:spPr>
          <a:xfrm>
            <a:off x="6956323" y="6283252"/>
            <a:ext cx="1977471" cy="390817"/>
          </a:xfrm>
          <a:prstGeom prst="rect">
            <a:avLst/>
          </a:prstGeom>
          <a:noFill/>
          <a:ln>
            <a:noFill/>
          </a:ln>
        </p:spPr>
        <p:txBody>
          <a:bodyPr spcFirstLastPara="1" wrap="square" lIns="121900" tIns="121900" rIns="121900" bIns="121900" anchor="t" anchorCtr="0">
            <a:noAutofit/>
          </a:bodyPr>
          <a:lstStyle/>
          <a:p>
            <a:r>
              <a:rPr lang="en" sz="1000" dirty="0"/>
              <a:t>Image from </a:t>
            </a:r>
            <a:r>
              <a:rPr lang="en" sz="1000" dirty="0" err="1"/>
              <a:t>knowledgegap.org</a:t>
            </a:r>
            <a:endParaRPr sz="1000" dirty="0"/>
          </a:p>
        </p:txBody>
      </p:sp>
      <p:sp>
        <p:nvSpPr>
          <p:cNvPr id="5" name="TextBox 4">
            <a:extLst>
              <a:ext uri="{FF2B5EF4-FFF2-40B4-BE49-F238E27FC236}">
                <a16:creationId xmlns:a16="http://schemas.microsoft.com/office/drawing/2014/main" id="{514F0551-B301-FB48-A482-8AE92FA24D70}"/>
              </a:ext>
            </a:extLst>
          </p:cNvPr>
          <p:cNvSpPr txBox="1"/>
          <p:nvPr/>
        </p:nvSpPr>
        <p:spPr>
          <a:xfrm>
            <a:off x="4550979" y="5602649"/>
            <a:ext cx="4232184" cy="523220"/>
          </a:xfrm>
          <a:prstGeom prst="rect">
            <a:avLst/>
          </a:prstGeom>
          <a:noFill/>
        </p:spPr>
        <p:txBody>
          <a:bodyPr wrap="none" rtlCol="0">
            <a:spAutoFit/>
          </a:bodyPr>
          <a:lstStyle/>
          <a:p>
            <a:r>
              <a:rPr lang="en-US" sz="2800" b="1" dirty="0">
                <a:solidFill>
                  <a:srgbClr val="FF0000"/>
                </a:solidFill>
              </a:rPr>
              <a:t>ALL owned by Elsevier!</a:t>
            </a:r>
          </a:p>
        </p:txBody>
      </p:sp>
      <p:cxnSp>
        <p:nvCxnSpPr>
          <p:cNvPr id="7" name="Straight Arrow Connector 6">
            <a:extLst>
              <a:ext uri="{FF2B5EF4-FFF2-40B4-BE49-F238E27FC236}">
                <a16:creationId xmlns:a16="http://schemas.microsoft.com/office/drawing/2014/main" id="{0A6648E5-54BE-574A-8E17-93B71213AD32}"/>
              </a:ext>
            </a:extLst>
          </p:cNvPr>
          <p:cNvCxnSpPr>
            <a:cxnSpLocks/>
          </p:cNvCxnSpPr>
          <p:nvPr/>
        </p:nvCxnSpPr>
        <p:spPr>
          <a:xfrm flipH="1" flipV="1">
            <a:off x="3493827" y="5268037"/>
            <a:ext cx="1187355" cy="423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07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F82635E-7229-DC41-B6FA-C65A36036255}"/>
              </a:ext>
            </a:extLst>
          </p:cNvPr>
          <p:cNvGraphicFramePr>
            <a:graphicFrameLocks noChangeAspect="1"/>
          </p:cNvGraphicFramePr>
          <p:nvPr>
            <p:extLst>
              <p:ext uri="{D42A27DB-BD31-4B8C-83A1-F6EECF244321}">
                <p14:modId xmlns:p14="http://schemas.microsoft.com/office/powerpoint/2010/main" val="541064431"/>
              </p:ext>
            </p:extLst>
          </p:nvPr>
        </p:nvGraphicFramePr>
        <p:xfrm>
          <a:off x="884767" y="812801"/>
          <a:ext cx="7237336" cy="4910667"/>
        </p:xfrm>
        <a:graphic>
          <a:graphicData uri="http://schemas.openxmlformats.org/presentationml/2006/ole">
            <mc:AlternateContent xmlns:mc="http://schemas.openxmlformats.org/markup-compatibility/2006">
              <mc:Choice xmlns:v="urn:schemas-microsoft-com:vml" Requires="v">
                <p:oleObj spid="_x0000_s2238" name="Worksheet" r:id="rId4" imgW="8572500" imgH="5816600" progId="Excel.Sheet.12">
                  <p:embed/>
                </p:oleObj>
              </mc:Choice>
              <mc:Fallback>
                <p:oleObj name="Worksheet" r:id="rId4" imgW="8572500" imgH="5816600" progId="Excel.Sheet.12">
                  <p:embed/>
                  <p:pic>
                    <p:nvPicPr>
                      <p:cNvPr id="2" name="Object 1"/>
                      <p:cNvPicPr/>
                      <p:nvPr/>
                    </p:nvPicPr>
                    <p:blipFill>
                      <a:blip r:embed="rId5"/>
                      <a:stretch>
                        <a:fillRect/>
                      </a:stretch>
                    </p:blipFill>
                    <p:spPr>
                      <a:xfrm>
                        <a:off x="884767" y="812801"/>
                        <a:ext cx="7237336" cy="491066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141A103-10D9-2949-A439-3825B9415C9E}"/>
              </a:ext>
            </a:extLst>
          </p:cNvPr>
          <p:cNvSpPr txBox="1"/>
          <p:nvPr/>
        </p:nvSpPr>
        <p:spPr>
          <a:xfrm>
            <a:off x="884767" y="121691"/>
            <a:ext cx="7831183" cy="707886"/>
          </a:xfrm>
          <a:prstGeom prst="rect">
            <a:avLst/>
          </a:prstGeom>
          <a:noFill/>
        </p:spPr>
        <p:txBody>
          <a:bodyPr wrap="none" rtlCol="0">
            <a:spAutoFit/>
          </a:bodyPr>
          <a:lstStyle/>
          <a:p>
            <a:pPr algn="ctr"/>
            <a:r>
              <a:rPr lang="en-US" sz="2000" dirty="0">
                <a:solidFill>
                  <a:schemeClr val="tx2"/>
                </a:solidFill>
                <a:latin typeface="Arial" charset="0"/>
                <a:ea typeface="Arial" charset="0"/>
                <a:cs typeface="Arial" charset="0"/>
              </a:rPr>
              <a:t>Elsevier contract agreement with Virginia Research Libraries Group</a:t>
            </a:r>
          </a:p>
          <a:p>
            <a:pPr algn="ctr"/>
            <a:r>
              <a:rPr lang="en-US" sz="2000" dirty="0">
                <a:solidFill>
                  <a:schemeClr val="tx2"/>
                </a:solidFill>
                <a:latin typeface="Arial" charset="0"/>
                <a:ea typeface="Arial" charset="0"/>
                <a:cs typeface="Arial" charset="0"/>
              </a:rPr>
              <a:t>September 2016</a:t>
            </a:r>
          </a:p>
        </p:txBody>
      </p:sp>
      <p:sp>
        <p:nvSpPr>
          <p:cNvPr id="4" name="TextBox 3">
            <a:extLst>
              <a:ext uri="{FF2B5EF4-FFF2-40B4-BE49-F238E27FC236}">
                <a16:creationId xmlns:a16="http://schemas.microsoft.com/office/drawing/2014/main" id="{C7A4AD2C-949B-0347-8D60-4A36AFB8EE46}"/>
              </a:ext>
            </a:extLst>
          </p:cNvPr>
          <p:cNvSpPr txBox="1"/>
          <p:nvPr/>
        </p:nvSpPr>
        <p:spPr>
          <a:xfrm>
            <a:off x="6237051" y="3859279"/>
            <a:ext cx="951689" cy="553998"/>
          </a:xfrm>
          <a:prstGeom prst="rect">
            <a:avLst/>
          </a:prstGeom>
          <a:solidFill>
            <a:schemeClr val="bg1"/>
          </a:solidFill>
          <a:ln>
            <a:solidFill>
              <a:schemeClr val="accent1"/>
            </a:solidFill>
          </a:ln>
        </p:spPr>
        <p:txBody>
          <a:bodyPr wrap="square" rtlCol="0">
            <a:spAutoFit/>
          </a:bodyPr>
          <a:lstStyle/>
          <a:p>
            <a:r>
              <a:rPr lang="en-US" sz="1000" dirty="0">
                <a:solidFill>
                  <a:srgbClr val="333333"/>
                </a:solidFill>
                <a:latin typeface="Arial" charset="0"/>
                <a:ea typeface="Arial" charset="0"/>
                <a:cs typeface="Arial" charset="0"/>
              </a:rPr>
              <a:t>Contract renegotiation Dec. 2016</a:t>
            </a:r>
          </a:p>
        </p:txBody>
      </p:sp>
      <p:cxnSp>
        <p:nvCxnSpPr>
          <p:cNvPr id="5" name="Straight Arrow Connector 4">
            <a:extLst>
              <a:ext uri="{FF2B5EF4-FFF2-40B4-BE49-F238E27FC236}">
                <a16:creationId xmlns:a16="http://schemas.microsoft.com/office/drawing/2014/main" id="{FC6DF42A-B092-AF4A-B9D6-A98FCB17FE93}"/>
              </a:ext>
            </a:extLst>
          </p:cNvPr>
          <p:cNvCxnSpPr>
            <a:cxnSpLocks/>
          </p:cNvCxnSpPr>
          <p:nvPr/>
        </p:nvCxnSpPr>
        <p:spPr bwMode="auto">
          <a:xfrm flipH="1">
            <a:off x="5710137" y="4195059"/>
            <a:ext cx="525293" cy="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237696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07DDB36-9D58-B74D-AE30-60B3F10E7621}"/>
              </a:ext>
            </a:extLst>
          </p:cNvPr>
          <p:cNvGraphicFramePr>
            <a:graphicFrameLocks noChangeAspect="1"/>
          </p:cNvGraphicFramePr>
          <p:nvPr>
            <p:extLst>
              <p:ext uri="{D42A27DB-BD31-4B8C-83A1-F6EECF244321}">
                <p14:modId xmlns:p14="http://schemas.microsoft.com/office/powerpoint/2010/main" val="685671871"/>
              </p:ext>
            </p:extLst>
          </p:nvPr>
        </p:nvGraphicFramePr>
        <p:xfrm>
          <a:off x="897467" y="677333"/>
          <a:ext cx="7337161" cy="4978400"/>
        </p:xfrm>
        <a:graphic>
          <a:graphicData uri="http://schemas.openxmlformats.org/presentationml/2006/ole">
            <mc:AlternateContent xmlns:mc="http://schemas.openxmlformats.org/markup-compatibility/2006">
              <mc:Choice xmlns:v="urn:schemas-microsoft-com:vml" Requires="v">
                <p:oleObj spid="_x0000_s3261" name="Worksheet" r:id="rId4" imgW="8572500" imgH="5816600" progId="Excel.Sheet.12">
                  <p:embed/>
                </p:oleObj>
              </mc:Choice>
              <mc:Fallback>
                <p:oleObj name="Worksheet" r:id="rId4" imgW="8572500" imgH="5816600" progId="Excel.Sheet.12">
                  <p:embed/>
                  <p:pic>
                    <p:nvPicPr>
                      <p:cNvPr id="2" name="Object 1"/>
                      <p:cNvPicPr/>
                      <p:nvPr/>
                    </p:nvPicPr>
                    <p:blipFill>
                      <a:blip r:embed="rId5"/>
                      <a:stretch>
                        <a:fillRect/>
                      </a:stretch>
                    </p:blipFill>
                    <p:spPr>
                      <a:xfrm>
                        <a:off x="897467" y="677333"/>
                        <a:ext cx="7337161" cy="49784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9510FF97-FE07-3F45-82D7-549143331E9B}"/>
              </a:ext>
            </a:extLst>
          </p:cNvPr>
          <p:cNvSpPr txBox="1"/>
          <p:nvPr/>
        </p:nvSpPr>
        <p:spPr>
          <a:xfrm>
            <a:off x="1438973" y="140111"/>
            <a:ext cx="6673622" cy="369332"/>
          </a:xfrm>
          <a:prstGeom prst="rect">
            <a:avLst/>
          </a:prstGeom>
          <a:noFill/>
        </p:spPr>
        <p:txBody>
          <a:bodyPr wrap="none" rtlCol="0">
            <a:spAutoFit/>
          </a:bodyPr>
          <a:lstStyle/>
          <a:p>
            <a:r>
              <a:rPr lang="en-US" sz="1800" dirty="0">
                <a:solidFill>
                  <a:schemeClr val="tx2"/>
                </a:solidFill>
                <a:latin typeface="Arial" charset="0"/>
                <a:ea typeface="Arial" charset="0"/>
                <a:cs typeface="Arial" charset="0"/>
              </a:rPr>
              <a:t>Elsevier VRLG contract agreement September 2016, VCU costs</a:t>
            </a:r>
          </a:p>
        </p:txBody>
      </p:sp>
      <p:sp>
        <p:nvSpPr>
          <p:cNvPr id="4" name="TextBox 3">
            <a:extLst>
              <a:ext uri="{FF2B5EF4-FFF2-40B4-BE49-F238E27FC236}">
                <a16:creationId xmlns:a16="http://schemas.microsoft.com/office/drawing/2014/main" id="{D8AC54FD-5CEC-7942-98C3-BDA71BF71369}"/>
              </a:ext>
            </a:extLst>
          </p:cNvPr>
          <p:cNvSpPr txBox="1"/>
          <p:nvPr/>
        </p:nvSpPr>
        <p:spPr>
          <a:xfrm>
            <a:off x="6300110" y="3859279"/>
            <a:ext cx="951689" cy="553998"/>
          </a:xfrm>
          <a:prstGeom prst="rect">
            <a:avLst/>
          </a:prstGeom>
          <a:solidFill>
            <a:schemeClr val="bg1"/>
          </a:solidFill>
          <a:ln>
            <a:solidFill>
              <a:schemeClr val="accent1"/>
            </a:solidFill>
          </a:ln>
        </p:spPr>
        <p:txBody>
          <a:bodyPr wrap="square" rtlCol="0">
            <a:spAutoFit/>
          </a:bodyPr>
          <a:lstStyle/>
          <a:p>
            <a:r>
              <a:rPr lang="en-US" sz="1000" dirty="0">
                <a:solidFill>
                  <a:srgbClr val="333333"/>
                </a:solidFill>
                <a:latin typeface="Arial" charset="0"/>
                <a:ea typeface="Arial" charset="0"/>
                <a:cs typeface="Arial" charset="0"/>
              </a:rPr>
              <a:t>Contract renegotiation Dec. 2016</a:t>
            </a:r>
          </a:p>
        </p:txBody>
      </p:sp>
      <p:cxnSp>
        <p:nvCxnSpPr>
          <p:cNvPr id="5" name="Straight Arrow Connector 4">
            <a:extLst>
              <a:ext uri="{FF2B5EF4-FFF2-40B4-BE49-F238E27FC236}">
                <a16:creationId xmlns:a16="http://schemas.microsoft.com/office/drawing/2014/main" id="{03F72A53-122E-AD44-B41B-DF83AF809E2D}"/>
              </a:ext>
            </a:extLst>
          </p:cNvPr>
          <p:cNvCxnSpPr>
            <a:cxnSpLocks/>
          </p:cNvCxnSpPr>
          <p:nvPr/>
        </p:nvCxnSpPr>
        <p:spPr bwMode="auto">
          <a:xfrm flipH="1">
            <a:off x="5773196" y="4195059"/>
            <a:ext cx="525293" cy="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212161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3ABD65-85B3-5D45-B42D-B77E4452074D}"/>
              </a:ext>
            </a:extLst>
          </p:cNvPr>
          <p:cNvSpPr/>
          <p:nvPr/>
        </p:nvSpPr>
        <p:spPr>
          <a:xfrm>
            <a:off x="981857" y="1911241"/>
            <a:ext cx="7165298" cy="494677"/>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6735B2-322A-184C-A4C5-9E9397D5170B}"/>
              </a:ext>
            </a:extLst>
          </p:cNvPr>
          <p:cNvSpPr txBox="1"/>
          <p:nvPr/>
        </p:nvSpPr>
        <p:spPr>
          <a:xfrm>
            <a:off x="1731363" y="1433150"/>
            <a:ext cx="6054863" cy="400110"/>
          </a:xfrm>
          <a:prstGeom prst="rect">
            <a:avLst/>
          </a:prstGeom>
          <a:noFill/>
        </p:spPr>
        <p:txBody>
          <a:bodyPr wrap="none" rtlCol="0">
            <a:spAutoFit/>
          </a:bodyPr>
          <a:lstStyle/>
          <a:p>
            <a:r>
              <a:rPr lang="en-US" sz="2000" dirty="0"/>
              <a:t>Journal “X” publishing run: what a subscription buys</a:t>
            </a:r>
          </a:p>
        </p:txBody>
      </p:sp>
      <p:sp>
        <p:nvSpPr>
          <p:cNvPr id="5" name="Rectangle 4">
            <a:extLst>
              <a:ext uri="{FF2B5EF4-FFF2-40B4-BE49-F238E27FC236}">
                <a16:creationId xmlns:a16="http://schemas.microsoft.com/office/drawing/2014/main" id="{7E623C02-150E-9447-8E5B-7FE76EB86B41}"/>
              </a:ext>
            </a:extLst>
          </p:cNvPr>
          <p:cNvSpPr/>
          <p:nvPr/>
        </p:nvSpPr>
        <p:spPr>
          <a:xfrm>
            <a:off x="7345181" y="1911241"/>
            <a:ext cx="801974" cy="494677"/>
          </a:xfrm>
          <a:prstGeom prst="rect">
            <a:avLst/>
          </a:prstGeom>
          <a:solidFill>
            <a:schemeClr val="accent2">
              <a:lumMod val="75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73DDF7-7FBD-9C43-A734-D4668BD5B9C8}"/>
              </a:ext>
            </a:extLst>
          </p:cNvPr>
          <p:cNvSpPr/>
          <p:nvPr/>
        </p:nvSpPr>
        <p:spPr>
          <a:xfrm>
            <a:off x="5943600" y="1911241"/>
            <a:ext cx="1401581" cy="494677"/>
          </a:xfrm>
          <a:prstGeom prst="rect">
            <a:avLst/>
          </a:prstGeom>
          <a:solidFill>
            <a:schemeClr val="accent2">
              <a:lumMod val="60000"/>
              <a:lumOff val="40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9A1593-CB30-984D-B8B0-78E1FB7F4674}"/>
              </a:ext>
            </a:extLst>
          </p:cNvPr>
          <p:cNvSpPr/>
          <p:nvPr/>
        </p:nvSpPr>
        <p:spPr>
          <a:xfrm>
            <a:off x="981857" y="1911241"/>
            <a:ext cx="4961743" cy="494677"/>
          </a:xfrm>
          <a:prstGeom prst="rect">
            <a:avLst/>
          </a:prstGeom>
          <a:solidFill>
            <a:schemeClr val="accent2">
              <a:lumMod val="40000"/>
              <a:lumOff val="60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FACE40-FDCE-4E4C-B5F6-68B95C7687BD}"/>
              </a:ext>
            </a:extLst>
          </p:cNvPr>
          <p:cNvSpPr txBox="1"/>
          <p:nvPr/>
        </p:nvSpPr>
        <p:spPr>
          <a:xfrm>
            <a:off x="464696" y="3515188"/>
            <a:ext cx="2870616" cy="1200329"/>
          </a:xfrm>
          <a:prstGeom prst="rect">
            <a:avLst/>
          </a:prstGeom>
          <a:noFill/>
        </p:spPr>
        <p:txBody>
          <a:bodyPr wrap="square" rtlCol="0">
            <a:spAutoFit/>
          </a:bodyPr>
          <a:lstStyle/>
          <a:p>
            <a:r>
              <a:rPr lang="en-US" sz="1800" dirty="0"/>
              <a:t>Backfiles and early years; often already owned by library and available in perpetuity</a:t>
            </a:r>
          </a:p>
        </p:txBody>
      </p:sp>
      <p:sp>
        <p:nvSpPr>
          <p:cNvPr id="9" name="TextBox 8">
            <a:extLst>
              <a:ext uri="{FF2B5EF4-FFF2-40B4-BE49-F238E27FC236}">
                <a16:creationId xmlns:a16="http://schemas.microsoft.com/office/drawing/2014/main" id="{623ED268-1E3E-B642-A315-E53C23E3DB20}"/>
              </a:ext>
            </a:extLst>
          </p:cNvPr>
          <p:cNvSpPr txBox="1"/>
          <p:nvPr/>
        </p:nvSpPr>
        <p:spPr>
          <a:xfrm>
            <a:off x="3323821" y="3545169"/>
            <a:ext cx="3075249" cy="1754326"/>
          </a:xfrm>
          <a:prstGeom prst="rect">
            <a:avLst/>
          </a:prstGeom>
          <a:noFill/>
        </p:spPr>
        <p:txBody>
          <a:bodyPr wrap="square" rtlCol="0">
            <a:spAutoFit/>
          </a:bodyPr>
          <a:lstStyle/>
          <a:p>
            <a:r>
              <a:rPr lang="en-US" sz="1800" dirty="0"/>
              <a:t>Recent years; estimated 45% of recent articles compliant with Fed open access mandate and available free of charge; 28% of articles overall</a:t>
            </a:r>
          </a:p>
        </p:txBody>
      </p:sp>
      <p:sp>
        <p:nvSpPr>
          <p:cNvPr id="10" name="TextBox 9">
            <a:extLst>
              <a:ext uri="{FF2B5EF4-FFF2-40B4-BE49-F238E27FC236}">
                <a16:creationId xmlns:a16="http://schemas.microsoft.com/office/drawing/2014/main" id="{2452F078-5373-2D4C-9688-8163F9610D10}"/>
              </a:ext>
            </a:extLst>
          </p:cNvPr>
          <p:cNvSpPr txBox="1"/>
          <p:nvPr/>
        </p:nvSpPr>
        <p:spPr>
          <a:xfrm>
            <a:off x="6317222" y="3560159"/>
            <a:ext cx="2826778" cy="1754326"/>
          </a:xfrm>
          <a:prstGeom prst="rect">
            <a:avLst/>
          </a:prstGeom>
          <a:noFill/>
        </p:spPr>
        <p:txBody>
          <a:bodyPr wrap="square" rtlCol="0">
            <a:spAutoFit/>
          </a:bodyPr>
          <a:lstStyle/>
          <a:p>
            <a:r>
              <a:rPr lang="en-US" sz="1800" dirty="0"/>
              <a:t>Current year -- paywalled, subscription access only</a:t>
            </a:r>
          </a:p>
          <a:p>
            <a:r>
              <a:rPr lang="en-US" sz="1800" dirty="0"/>
              <a:t>                     +</a:t>
            </a:r>
          </a:p>
          <a:p>
            <a:r>
              <a:rPr lang="en-US" sz="1800" dirty="0"/>
              <a:t>in some cases, open access funded by APCs, about 7% of articles</a:t>
            </a:r>
          </a:p>
        </p:txBody>
      </p:sp>
      <p:cxnSp>
        <p:nvCxnSpPr>
          <p:cNvPr id="12" name="Curved Connector 11">
            <a:extLst>
              <a:ext uri="{FF2B5EF4-FFF2-40B4-BE49-F238E27FC236}">
                <a16:creationId xmlns:a16="http://schemas.microsoft.com/office/drawing/2014/main" id="{3AA8A9FE-AA14-8F48-8C17-BB0DC79E40D7}"/>
              </a:ext>
            </a:extLst>
          </p:cNvPr>
          <p:cNvCxnSpPr>
            <a:cxnSpLocks/>
          </p:cNvCxnSpPr>
          <p:nvPr/>
        </p:nvCxnSpPr>
        <p:spPr>
          <a:xfrm rot="5400000" flipH="1" flipV="1">
            <a:off x="1315389" y="2522094"/>
            <a:ext cx="1214202" cy="981853"/>
          </a:xfrm>
          <a:prstGeom prst="curved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Curved Connector 17">
            <a:extLst>
              <a:ext uri="{FF2B5EF4-FFF2-40B4-BE49-F238E27FC236}">
                <a16:creationId xmlns:a16="http://schemas.microsoft.com/office/drawing/2014/main" id="{27494407-6775-A148-9897-51C08AB372D5}"/>
              </a:ext>
            </a:extLst>
          </p:cNvPr>
          <p:cNvCxnSpPr>
            <a:cxnSpLocks/>
          </p:cNvCxnSpPr>
          <p:nvPr/>
        </p:nvCxnSpPr>
        <p:spPr>
          <a:xfrm rot="5400000" flipH="1" flipV="1">
            <a:off x="5199096" y="2501998"/>
            <a:ext cx="1136225" cy="1100027"/>
          </a:xfrm>
          <a:prstGeom prst="curved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6E40CAD-14F5-334B-BBCF-88C951DF592F}"/>
              </a:ext>
            </a:extLst>
          </p:cNvPr>
          <p:cNvCxnSpPr/>
          <p:nvPr/>
        </p:nvCxnSpPr>
        <p:spPr>
          <a:xfrm flipH="1" flipV="1">
            <a:off x="7922302" y="2443393"/>
            <a:ext cx="74950" cy="110927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B7C0EA9-2E9C-3E41-B7E6-A2A6FDEE315C}"/>
              </a:ext>
            </a:extLst>
          </p:cNvPr>
          <p:cNvSpPr txBox="1"/>
          <p:nvPr/>
        </p:nvSpPr>
        <p:spPr>
          <a:xfrm>
            <a:off x="498735" y="272056"/>
            <a:ext cx="8283037" cy="461665"/>
          </a:xfrm>
          <a:prstGeom prst="rect">
            <a:avLst/>
          </a:prstGeom>
          <a:noFill/>
        </p:spPr>
        <p:txBody>
          <a:bodyPr wrap="none" rtlCol="0">
            <a:spAutoFit/>
          </a:bodyPr>
          <a:lstStyle/>
          <a:p>
            <a:pPr algn="ctr"/>
            <a:r>
              <a:rPr lang="en-US" dirty="0"/>
              <a:t>What we purchase in a typical scientific journal subscription</a:t>
            </a:r>
          </a:p>
        </p:txBody>
      </p:sp>
    </p:spTree>
    <p:extLst>
      <p:ext uri="{BB962C8B-B14F-4D97-AF65-F5344CB8AC3E}">
        <p14:creationId xmlns:p14="http://schemas.microsoft.com/office/powerpoint/2010/main" val="127805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990D-202F-9448-9B1E-4C5A1032E076}"/>
              </a:ext>
            </a:extLst>
          </p:cNvPr>
          <p:cNvSpPr>
            <a:spLocks noGrp="1"/>
          </p:cNvSpPr>
          <p:nvPr>
            <p:ph type="title"/>
          </p:nvPr>
        </p:nvSpPr>
        <p:spPr>
          <a:xfrm>
            <a:off x="588364" y="317791"/>
            <a:ext cx="8229600" cy="621662"/>
          </a:xfrm>
        </p:spPr>
        <p:txBody>
          <a:bodyPr/>
          <a:lstStyle/>
          <a:p>
            <a:r>
              <a:rPr lang="en-US" sz="2800" dirty="0"/>
              <a:t>Short-term challenge: Information Asymmetry</a:t>
            </a:r>
          </a:p>
        </p:txBody>
      </p:sp>
      <p:sp>
        <p:nvSpPr>
          <p:cNvPr id="4" name="The primary consumer of these products, the researcher, doesn’t pay directly for these resources and has no sense of what they cost, or what tradeoffs and sacrifices are involved in acquiring any particular item…">
            <a:extLst>
              <a:ext uri="{FF2B5EF4-FFF2-40B4-BE49-F238E27FC236}">
                <a16:creationId xmlns:a16="http://schemas.microsoft.com/office/drawing/2014/main" id="{0CD466F9-852B-E04C-AB55-B8F92664E4CC}"/>
              </a:ext>
            </a:extLst>
          </p:cNvPr>
          <p:cNvSpPr txBox="1">
            <a:spLocks noGrp="1"/>
          </p:cNvSpPr>
          <p:nvPr>
            <p:ph idx="1"/>
          </p:nvPr>
        </p:nvSpPr>
        <p:spPr>
          <a:xfrm>
            <a:off x="588364" y="1065399"/>
            <a:ext cx="8229600" cy="4203569"/>
          </a:xfrm>
          <a:prstGeom prst="rect">
            <a:avLst/>
          </a:prstGeom>
        </p:spPr>
        <p:txBody>
          <a:bodyPr/>
          <a:lstStyle/>
          <a:p>
            <a:r>
              <a:rPr sz="2000" dirty="0"/>
              <a:t>The </a:t>
            </a:r>
            <a:r>
              <a:rPr sz="2000" b="1" dirty="0">
                <a:solidFill>
                  <a:srgbClr val="0070C0"/>
                </a:solidFill>
              </a:rPr>
              <a:t>primary consumer</a:t>
            </a:r>
            <a:r>
              <a:rPr lang="en-US" sz="2000" b="1" dirty="0">
                <a:solidFill>
                  <a:srgbClr val="0070C0"/>
                </a:solidFill>
              </a:rPr>
              <a:t>s</a:t>
            </a:r>
            <a:r>
              <a:rPr sz="2000" b="1" dirty="0">
                <a:solidFill>
                  <a:srgbClr val="0070C0"/>
                </a:solidFill>
              </a:rPr>
              <a:t> </a:t>
            </a:r>
            <a:r>
              <a:rPr sz="2000" dirty="0"/>
              <a:t>of these products, </a:t>
            </a:r>
            <a:r>
              <a:rPr lang="en-US" sz="2000" b="1" dirty="0">
                <a:solidFill>
                  <a:srgbClr val="0070C0"/>
                </a:solidFill>
              </a:rPr>
              <a:t>YOU</a:t>
            </a:r>
            <a:r>
              <a:rPr lang="en-US" sz="2000" dirty="0"/>
              <a:t>, faculty members and </a:t>
            </a:r>
            <a:r>
              <a:rPr sz="2000" dirty="0"/>
              <a:t>researcher</a:t>
            </a:r>
            <a:r>
              <a:rPr lang="en-US" sz="2000" dirty="0"/>
              <a:t>s</a:t>
            </a:r>
            <a:r>
              <a:rPr sz="2000" dirty="0"/>
              <a:t>, </a:t>
            </a:r>
            <a:r>
              <a:rPr lang="en-US" sz="2000" dirty="0"/>
              <a:t>don’t</a:t>
            </a:r>
            <a:r>
              <a:rPr sz="2000" dirty="0"/>
              <a:t> pay directly for these resources and </a:t>
            </a:r>
            <a:r>
              <a:rPr lang="en-US" sz="2000" dirty="0"/>
              <a:t>have</a:t>
            </a:r>
            <a:r>
              <a:rPr sz="2000" dirty="0"/>
              <a:t> no sense of what they cost,</a:t>
            </a:r>
            <a:r>
              <a:rPr lang="en-US" sz="2000" dirty="0"/>
              <a:t> and don’t know the</a:t>
            </a:r>
            <a:r>
              <a:rPr sz="2000" dirty="0"/>
              <a:t> tradeoffs and sacrifices involved in acquiring any particular </a:t>
            </a:r>
            <a:r>
              <a:rPr lang="en-US" sz="2000" dirty="0"/>
              <a:t>subscription.</a:t>
            </a:r>
          </a:p>
          <a:p>
            <a:pPr marL="0" indent="0">
              <a:buNone/>
            </a:pPr>
            <a:endParaRPr sz="2000" dirty="0"/>
          </a:p>
          <a:p>
            <a:r>
              <a:rPr sz="2000" dirty="0"/>
              <a:t>The </a:t>
            </a:r>
            <a:r>
              <a:rPr sz="2000" b="1" dirty="0">
                <a:solidFill>
                  <a:srgbClr val="0070C0"/>
                </a:solidFill>
              </a:rPr>
              <a:t>primary purchaser</a:t>
            </a:r>
            <a:r>
              <a:rPr sz="2000" dirty="0"/>
              <a:t>, the </a:t>
            </a:r>
            <a:r>
              <a:rPr lang="en-US" sz="2000" dirty="0"/>
              <a:t>VCU Libraries</a:t>
            </a:r>
            <a:r>
              <a:rPr sz="2000" dirty="0"/>
              <a:t>, </a:t>
            </a:r>
            <a:r>
              <a:rPr lang="en-US" sz="2000" dirty="0"/>
              <a:t>has only imperfect information</a:t>
            </a:r>
            <a:r>
              <a:rPr sz="2000" dirty="0"/>
              <a:t> about how </a:t>
            </a:r>
            <a:r>
              <a:rPr lang="en-US" sz="2000" dirty="0"/>
              <a:t>journals</a:t>
            </a:r>
            <a:r>
              <a:rPr sz="2000" dirty="0"/>
              <a:t> are used, which ones are most valuable to researchers, and which trade-offs would be acceptable to users</a:t>
            </a:r>
            <a:r>
              <a:rPr lang="en-US" sz="2000" dirty="0"/>
              <a:t> in making </a:t>
            </a:r>
            <a:r>
              <a:rPr sz="2000" dirty="0"/>
              <a:t>the best decisions about </a:t>
            </a:r>
            <a:r>
              <a:rPr lang="en-US" sz="2000" dirty="0"/>
              <a:t>a subscription.</a:t>
            </a:r>
          </a:p>
          <a:p>
            <a:pPr marL="0" indent="0">
              <a:buNone/>
            </a:pPr>
            <a:endParaRPr sz="2000" dirty="0"/>
          </a:p>
          <a:p>
            <a:r>
              <a:rPr sz="2000" dirty="0"/>
              <a:t>This leaves </a:t>
            </a:r>
            <a:r>
              <a:rPr lang="en-US" sz="2000" dirty="0"/>
              <a:t>VCU’s libraries</a:t>
            </a:r>
            <a:r>
              <a:rPr sz="2000" dirty="0"/>
              <a:t> </a:t>
            </a:r>
            <a:r>
              <a:rPr lang="en-US" sz="2000" b="1" dirty="0">
                <a:solidFill>
                  <a:srgbClr val="0070C0"/>
                </a:solidFill>
              </a:rPr>
              <a:t>without alternatives</a:t>
            </a:r>
            <a:r>
              <a:rPr sz="2000" b="1" dirty="0">
                <a:solidFill>
                  <a:srgbClr val="0070C0"/>
                </a:solidFill>
              </a:rPr>
              <a:t> to publisher </a:t>
            </a:r>
            <a:r>
              <a:rPr lang="en-US" sz="2000" b="1" dirty="0">
                <a:solidFill>
                  <a:srgbClr val="0070C0"/>
                </a:solidFill>
              </a:rPr>
              <a:t>proposals</a:t>
            </a:r>
            <a:r>
              <a:rPr sz="2000" b="1" dirty="0">
                <a:solidFill>
                  <a:srgbClr val="0070C0"/>
                </a:solidFill>
              </a:rPr>
              <a:t> </a:t>
            </a:r>
            <a:r>
              <a:rPr sz="2000" dirty="0"/>
              <a:t>about the </a:t>
            </a:r>
            <a:r>
              <a:rPr lang="en-US" sz="2000" dirty="0"/>
              <a:t>how much we should pay for journal subscriptions. We end up using</a:t>
            </a:r>
            <a:r>
              <a:rPr sz="2000" dirty="0"/>
              <a:t> </a:t>
            </a:r>
            <a:r>
              <a:rPr sz="2000" i="1" dirty="0"/>
              <a:t>publisher</a:t>
            </a:r>
            <a:r>
              <a:rPr sz="2000" dirty="0"/>
              <a:t> “cost-per-use” data</a:t>
            </a:r>
            <a:r>
              <a:rPr lang="en-US" sz="2000" dirty="0"/>
              <a:t>, and </a:t>
            </a:r>
            <a:r>
              <a:rPr lang="en-US" sz="2000" i="1" dirty="0"/>
              <a:t>publisher</a:t>
            </a:r>
            <a:r>
              <a:rPr lang="en-US" sz="2000" dirty="0"/>
              <a:t> conclusions</a:t>
            </a:r>
            <a:r>
              <a:rPr sz="2000" dirty="0"/>
              <a:t> </a:t>
            </a:r>
            <a:r>
              <a:rPr lang="en-US" sz="2000" dirty="0"/>
              <a:t>that connect</a:t>
            </a:r>
            <a:r>
              <a:rPr sz="2000" dirty="0"/>
              <a:t> </a:t>
            </a:r>
            <a:r>
              <a:rPr lang="en-US" sz="2000" dirty="0"/>
              <a:t>journal </a:t>
            </a:r>
            <a:r>
              <a:rPr sz="2000" dirty="0"/>
              <a:t>use to researcher value</a:t>
            </a:r>
            <a:r>
              <a:rPr lang="en-US" sz="2000" dirty="0"/>
              <a:t> – the worst possible pricing mechanism.</a:t>
            </a:r>
            <a:endParaRPr sz="2000" dirty="0"/>
          </a:p>
        </p:txBody>
      </p:sp>
      <p:sp>
        <p:nvSpPr>
          <p:cNvPr id="5" name="TextBox 4">
            <a:extLst>
              <a:ext uri="{FF2B5EF4-FFF2-40B4-BE49-F238E27FC236}">
                <a16:creationId xmlns:a16="http://schemas.microsoft.com/office/drawing/2014/main" id="{3F1C2012-22B2-3344-B3C9-66D79548AC24}"/>
              </a:ext>
            </a:extLst>
          </p:cNvPr>
          <p:cNvSpPr txBox="1"/>
          <p:nvPr/>
        </p:nvSpPr>
        <p:spPr>
          <a:xfrm>
            <a:off x="7218113" y="6398306"/>
            <a:ext cx="1758815" cy="246221"/>
          </a:xfrm>
          <a:prstGeom prst="rect">
            <a:avLst/>
          </a:prstGeom>
          <a:noFill/>
        </p:spPr>
        <p:txBody>
          <a:bodyPr wrap="none" rtlCol="0">
            <a:spAutoFit/>
          </a:bodyPr>
          <a:lstStyle/>
          <a:p>
            <a:r>
              <a:rPr lang="en-US" sz="1000" dirty="0"/>
              <a:t>Adapted from </a:t>
            </a:r>
            <a:r>
              <a:rPr lang="en-US" sz="1000" dirty="0" err="1"/>
              <a:t>UVa</a:t>
            </a:r>
            <a:r>
              <a:rPr lang="en-US" sz="1000" dirty="0"/>
              <a:t> Libraries</a:t>
            </a:r>
          </a:p>
        </p:txBody>
      </p:sp>
    </p:spTree>
    <p:extLst>
      <p:ext uri="{BB962C8B-B14F-4D97-AF65-F5344CB8AC3E}">
        <p14:creationId xmlns:p14="http://schemas.microsoft.com/office/powerpoint/2010/main" val="6277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09E3-8315-2148-AC4A-115B0C71AD14}"/>
              </a:ext>
            </a:extLst>
          </p:cNvPr>
          <p:cNvSpPr>
            <a:spLocks noGrp="1"/>
          </p:cNvSpPr>
          <p:nvPr>
            <p:ph type="title"/>
          </p:nvPr>
        </p:nvSpPr>
        <p:spPr>
          <a:xfrm>
            <a:off x="588364" y="317790"/>
            <a:ext cx="8330784" cy="671561"/>
          </a:xfrm>
        </p:spPr>
        <p:txBody>
          <a:bodyPr/>
          <a:lstStyle/>
          <a:p>
            <a:r>
              <a:rPr lang="en-US" sz="2800" dirty="0"/>
              <a:t>Addressing the challenge of information asymmetry</a:t>
            </a:r>
          </a:p>
        </p:txBody>
      </p:sp>
      <p:sp>
        <p:nvSpPr>
          <p:cNvPr id="4" name="The campus community that drives demand for journals needs more information about costs and trade-offs across resources, so they can understand (and support) hard choices to contain cost;…">
            <a:extLst>
              <a:ext uri="{FF2B5EF4-FFF2-40B4-BE49-F238E27FC236}">
                <a16:creationId xmlns:a16="http://schemas.microsoft.com/office/drawing/2014/main" id="{F6746AD4-823B-7C49-89FC-CA1703BF594A}"/>
              </a:ext>
            </a:extLst>
          </p:cNvPr>
          <p:cNvSpPr txBox="1">
            <a:spLocks noGrp="1"/>
          </p:cNvSpPr>
          <p:nvPr>
            <p:ph idx="1"/>
          </p:nvPr>
        </p:nvSpPr>
        <p:spPr>
          <a:xfrm>
            <a:off x="500681" y="1163658"/>
            <a:ext cx="8229600" cy="4203569"/>
          </a:xfrm>
          <a:prstGeom prst="rect">
            <a:avLst/>
          </a:prstGeom>
        </p:spPr>
        <p:txBody>
          <a:bodyPr/>
          <a:lstStyle/>
          <a:p>
            <a:r>
              <a:rPr sz="2000" b="1" dirty="0">
                <a:solidFill>
                  <a:srgbClr val="0070C0"/>
                </a:solidFill>
              </a:rPr>
              <a:t>The </a:t>
            </a:r>
            <a:r>
              <a:rPr lang="en-US" sz="2000" b="1" dirty="0">
                <a:solidFill>
                  <a:srgbClr val="0070C0"/>
                </a:solidFill>
              </a:rPr>
              <a:t>users of </a:t>
            </a:r>
            <a:r>
              <a:rPr sz="2000" b="1" dirty="0">
                <a:solidFill>
                  <a:srgbClr val="0070C0"/>
                </a:solidFill>
              </a:rPr>
              <a:t>journals</a:t>
            </a:r>
            <a:r>
              <a:rPr lang="en-US" sz="2000" b="1" dirty="0">
                <a:solidFill>
                  <a:srgbClr val="0070C0"/>
                </a:solidFill>
              </a:rPr>
              <a:t> (YOU)</a:t>
            </a:r>
            <a:r>
              <a:rPr sz="2000" b="1" dirty="0">
                <a:solidFill>
                  <a:srgbClr val="0070C0"/>
                </a:solidFill>
              </a:rPr>
              <a:t> need more information </a:t>
            </a:r>
            <a:r>
              <a:rPr sz="2200" dirty="0"/>
              <a:t>about costs and trade-offs </a:t>
            </a:r>
            <a:r>
              <a:rPr lang="en-US" sz="2200" dirty="0"/>
              <a:t>about journals</a:t>
            </a:r>
            <a:r>
              <a:rPr sz="2200" dirty="0"/>
              <a:t>, so </a:t>
            </a:r>
            <a:r>
              <a:rPr lang="en-US" sz="2200" dirty="0"/>
              <a:t>you</a:t>
            </a:r>
            <a:r>
              <a:rPr sz="2200" dirty="0"/>
              <a:t> can understand (and support) hard choices</a:t>
            </a:r>
            <a:r>
              <a:rPr lang="en-US" sz="2200" dirty="0"/>
              <a:t>.</a:t>
            </a:r>
          </a:p>
          <a:p>
            <a:r>
              <a:rPr lang="en-US" sz="2000" b="1" dirty="0">
                <a:solidFill>
                  <a:srgbClr val="0070C0"/>
                </a:solidFill>
              </a:rPr>
              <a:t>VCU Libraries</a:t>
            </a:r>
            <a:r>
              <a:rPr sz="2000" b="1" dirty="0">
                <a:solidFill>
                  <a:srgbClr val="0070C0"/>
                </a:solidFill>
              </a:rPr>
              <a:t> needs more information </a:t>
            </a:r>
            <a:r>
              <a:rPr sz="2200" dirty="0"/>
              <a:t>about how campus communities</a:t>
            </a:r>
            <a:r>
              <a:rPr lang="en-US" sz="2200" dirty="0"/>
              <a:t> (</a:t>
            </a:r>
            <a:r>
              <a:rPr lang="en-US" sz="2000" b="1" dirty="0">
                <a:solidFill>
                  <a:srgbClr val="0070C0"/>
                </a:solidFill>
              </a:rPr>
              <a:t>YOU</a:t>
            </a:r>
            <a:r>
              <a:rPr lang="en-US" sz="2200" dirty="0"/>
              <a:t>)</a:t>
            </a:r>
            <a:r>
              <a:rPr sz="2200" dirty="0"/>
              <a:t> value and use these resources</a:t>
            </a:r>
            <a:r>
              <a:rPr lang="en-US" sz="2200" dirty="0"/>
              <a:t>…and better tools to ascertain and evaluate actual use and usefulness.</a:t>
            </a:r>
          </a:p>
          <a:p>
            <a:r>
              <a:rPr lang="en-US" sz="2200" dirty="0"/>
              <a:t>With this kind of information exchange,</a:t>
            </a:r>
            <a:r>
              <a:rPr sz="2200" dirty="0"/>
              <a:t> </a:t>
            </a:r>
            <a:r>
              <a:rPr sz="2000" b="1" dirty="0">
                <a:solidFill>
                  <a:srgbClr val="0070C0"/>
                </a:solidFill>
              </a:rPr>
              <a:t>we can make </a:t>
            </a:r>
            <a:r>
              <a:rPr lang="en-US" sz="2000" b="1" dirty="0">
                <a:solidFill>
                  <a:srgbClr val="0070C0"/>
                </a:solidFill>
              </a:rPr>
              <a:t>the right (and </a:t>
            </a:r>
            <a:r>
              <a:rPr sz="2000" b="1" dirty="0">
                <a:solidFill>
                  <a:srgbClr val="0070C0"/>
                </a:solidFill>
              </a:rPr>
              <a:t>hard</a:t>
            </a:r>
            <a:r>
              <a:rPr lang="en-US" sz="2000" b="1" dirty="0">
                <a:solidFill>
                  <a:srgbClr val="0070C0"/>
                </a:solidFill>
              </a:rPr>
              <a:t>)</a:t>
            </a:r>
            <a:r>
              <a:rPr sz="2000" b="1" dirty="0">
                <a:solidFill>
                  <a:srgbClr val="0070C0"/>
                </a:solidFill>
              </a:rPr>
              <a:t> choices in </a:t>
            </a:r>
            <a:r>
              <a:rPr lang="en-US" sz="2000" b="1" dirty="0">
                <a:solidFill>
                  <a:srgbClr val="0070C0"/>
                </a:solidFill>
              </a:rPr>
              <a:t>negotiations</a:t>
            </a:r>
            <a:r>
              <a:rPr sz="2000" b="1" dirty="0">
                <a:solidFill>
                  <a:srgbClr val="0070C0"/>
                </a:solidFill>
              </a:rPr>
              <a:t>,</a:t>
            </a:r>
            <a:r>
              <a:rPr lang="en-US" sz="2000" b="1" dirty="0">
                <a:solidFill>
                  <a:srgbClr val="0070C0"/>
                </a:solidFill>
              </a:rPr>
              <a:t> </a:t>
            </a:r>
            <a:r>
              <a:rPr lang="en-US" sz="2200" dirty="0"/>
              <a:t>even if it means canceling some subscriptions.</a:t>
            </a:r>
          </a:p>
          <a:p>
            <a:r>
              <a:rPr lang="en-US" sz="2000" b="1" dirty="0">
                <a:solidFill>
                  <a:srgbClr val="0070C0"/>
                </a:solidFill>
              </a:rPr>
              <a:t>University of California, German universities, the French, many others are using these new approaches to reign in the punishing costs of journal subscriptions.</a:t>
            </a:r>
          </a:p>
        </p:txBody>
      </p:sp>
      <p:sp>
        <p:nvSpPr>
          <p:cNvPr id="5" name="TextBox 4">
            <a:extLst>
              <a:ext uri="{FF2B5EF4-FFF2-40B4-BE49-F238E27FC236}">
                <a16:creationId xmlns:a16="http://schemas.microsoft.com/office/drawing/2014/main" id="{ED5E4103-4713-694F-B29A-D6BB1196C144}"/>
              </a:ext>
            </a:extLst>
          </p:cNvPr>
          <p:cNvSpPr txBox="1"/>
          <p:nvPr/>
        </p:nvSpPr>
        <p:spPr>
          <a:xfrm>
            <a:off x="7218113" y="6398306"/>
            <a:ext cx="1758815" cy="246221"/>
          </a:xfrm>
          <a:prstGeom prst="rect">
            <a:avLst/>
          </a:prstGeom>
          <a:noFill/>
        </p:spPr>
        <p:txBody>
          <a:bodyPr wrap="none" rtlCol="0">
            <a:spAutoFit/>
          </a:bodyPr>
          <a:lstStyle/>
          <a:p>
            <a:r>
              <a:rPr lang="en-US" sz="1000" dirty="0"/>
              <a:t>Adapted from </a:t>
            </a:r>
            <a:r>
              <a:rPr lang="en-US" sz="1000" dirty="0" err="1"/>
              <a:t>UVa</a:t>
            </a:r>
            <a:r>
              <a:rPr lang="en-US" sz="1000" dirty="0"/>
              <a:t> Libraries</a:t>
            </a:r>
          </a:p>
        </p:txBody>
      </p:sp>
    </p:spTree>
    <p:extLst>
      <p:ext uri="{BB962C8B-B14F-4D97-AF65-F5344CB8AC3E}">
        <p14:creationId xmlns:p14="http://schemas.microsoft.com/office/powerpoint/2010/main" val="19613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2826-4B89-7145-8D80-B7336F0585FE}"/>
              </a:ext>
            </a:extLst>
          </p:cNvPr>
          <p:cNvSpPr>
            <a:spLocks noGrp="1"/>
          </p:cNvSpPr>
          <p:nvPr>
            <p:ph type="title"/>
          </p:nvPr>
        </p:nvSpPr>
        <p:spPr>
          <a:xfrm>
            <a:off x="588364" y="317791"/>
            <a:ext cx="8229600" cy="606338"/>
          </a:xfrm>
        </p:spPr>
        <p:txBody>
          <a:bodyPr/>
          <a:lstStyle/>
          <a:p>
            <a:r>
              <a:rPr lang="en-US" sz="3200" dirty="0"/>
              <a:t>What we need you to do</a:t>
            </a:r>
          </a:p>
        </p:txBody>
      </p:sp>
      <p:sp>
        <p:nvSpPr>
          <p:cNvPr id="3" name="Content Placeholder 2">
            <a:extLst>
              <a:ext uri="{FF2B5EF4-FFF2-40B4-BE49-F238E27FC236}">
                <a16:creationId xmlns:a16="http://schemas.microsoft.com/office/drawing/2014/main" id="{04F69A97-56B8-B442-B61D-DE14A0C1A0AF}"/>
              </a:ext>
            </a:extLst>
          </p:cNvPr>
          <p:cNvSpPr>
            <a:spLocks noGrp="1"/>
          </p:cNvSpPr>
          <p:nvPr>
            <p:ph idx="1"/>
          </p:nvPr>
        </p:nvSpPr>
        <p:spPr>
          <a:xfrm>
            <a:off x="481184" y="1270579"/>
            <a:ext cx="8229600" cy="4203569"/>
          </a:xfrm>
        </p:spPr>
        <p:txBody>
          <a:bodyPr/>
          <a:lstStyle/>
          <a:p>
            <a:r>
              <a:rPr lang="en-US" sz="2400" dirty="0">
                <a:solidFill>
                  <a:srgbClr val="FF0000"/>
                </a:solidFill>
              </a:rPr>
              <a:t>Help us determine </a:t>
            </a:r>
            <a:r>
              <a:rPr lang="en-US" sz="2400" dirty="0"/>
              <a:t>the</a:t>
            </a:r>
            <a:r>
              <a:rPr lang="en-US" sz="2400" dirty="0">
                <a:solidFill>
                  <a:srgbClr val="FF0000"/>
                </a:solidFill>
              </a:rPr>
              <a:t> </a:t>
            </a:r>
            <a:r>
              <a:rPr lang="en-US" sz="2400" dirty="0"/>
              <a:t>value of journals and journal subscriptions, and </a:t>
            </a:r>
            <a:r>
              <a:rPr lang="en-US" sz="2400" dirty="0">
                <a:solidFill>
                  <a:srgbClr val="FF0000"/>
                </a:solidFill>
              </a:rPr>
              <a:t>help us share </a:t>
            </a:r>
            <a:r>
              <a:rPr lang="en-US" sz="2400" dirty="0"/>
              <a:t>the cost and value information we develop</a:t>
            </a:r>
          </a:p>
          <a:p>
            <a:r>
              <a:rPr lang="en-US" sz="2400" dirty="0">
                <a:solidFill>
                  <a:srgbClr val="FF0000"/>
                </a:solidFill>
              </a:rPr>
              <a:t>Enlist your colleagues, your chairs, and others </a:t>
            </a:r>
            <a:r>
              <a:rPr lang="en-US" sz="2400" dirty="0"/>
              <a:t>to point faculty members to VCU Libraries web pages and VCU librarians about these issues</a:t>
            </a:r>
          </a:p>
          <a:p>
            <a:r>
              <a:rPr lang="en-US" sz="2400" dirty="0">
                <a:solidFill>
                  <a:srgbClr val="FF0000"/>
                </a:solidFill>
              </a:rPr>
              <a:t>Work with us </a:t>
            </a:r>
            <a:r>
              <a:rPr lang="en-US" sz="2400" dirty="0"/>
              <a:t>to develop mechanisms to get input from faculty, so that our decisions are informed as much by faculty perspective as they are by our data</a:t>
            </a:r>
          </a:p>
          <a:p>
            <a:r>
              <a:rPr lang="en-US" sz="2400" dirty="0">
                <a:solidFill>
                  <a:srgbClr val="FF0000"/>
                </a:solidFill>
              </a:rPr>
              <a:t>Help us promote and evaluate</a:t>
            </a:r>
            <a:r>
              <a:rPr lang="en-US" sz="2400" dirty="0"/>
              <a:t> ways to acquire journal articles even if VCU doesn’t have a subscription</a:t>
            </a:r>
          </a:p>
        </p:txBody>
      </p:sp>
      <p:sp>
        <p:nvSpPr>
          <p:cNvPr id="4" name="TextBox 3">
            <a:extLst>
              <a:ext uri="{FF2B5EF4-FFF2-40B4-BE49-F238E27FC236}">
                <a16:creationId xmlns:a16="http://schemas.microsoft.com/office/drawing/2014/main" id="{B290FF6B-F0F2-DA48-94EF-9BF12EC35976}"/>
              </a:ext>
            </a:extLst>
          </p:cNvPr>
          <p:cNvSpPr txBox="1"/>
          <p:nvPr/>
        </p:nvSpPr>
        <p:spPr>
          <a:xfrm>
            <a:off x="7218113" y="6398306"/>
            <a:ext cx="1758815" cy="246221"/>
          </a:xfrm>
          <a:prstGeom prst="rect">
            <a:avLst/>
          </a:prstGeom>
          <a:noFill/>
        </p:spPr>
        <p:txBody>
          <a:bodyPr wrap="none" rtlCol="0">
            <a:spAutoFit/>
          </a:bodyPr>
          <a:lstStyle/>
          <a:p>
            <a:r>
              <a:rPr lang="en-US" sz="1000" dirty="0"/>
              <a:t>Adapted from </a:t>
            </a:r>
            <a:r>
              <a:rPr lang="en-US" sz="1000" dirty="0" err="1"/>
              <a:t>UVa</a:t>
            </a:r>
            <a:r>
              <a:rPr lang="en-US" sz="1000" dirty="0"/>
              <a:t> Libraries</a:t>
            </a:r>
          </a:p>
        </p:txBody>
      </p:sp>
    </p:spTree>
    <p:extLst>
      <p:ext uri="{BB962C8B-B14F-4D97-AF65-F5344CB8AC3E}">
        <p14:creationId xmlns:p14="http://schemas.microsoft.com/office/powerpoint/2010/main" val="124724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2826-4B89-7145-8D80-B7336F0585FE}"/>
              </a:ext>
            </a:extLst>
          </p:cNvPr>
          <p:cNvSpPr>
            <a:spLocks noGrp="1"/>
          </p:cNvSpPr>
          <p:nvPr>
            <p:ph type="title"/>
          </p:nvPr>
        </p:nvSpPr>
        <p:spPr>
          <a:xfrm>
            <a:off x="588364" y="317791"/>
            <a:ext cx="8229600" cy="606338"/>
          </a:xfrm>
        </p:spPr>
        <p:txBody>
          <a:bodyPr/>
          <a:lstStyle/>
          <a:p>
            <a:r>
              <a:rPr lang="en-US" sz="3200" dirty="0"/>
              <a:t>Our commitment to you</a:t>
            </a:r>
          </a:p>
        </p:txBody>
      </p:sp>
      <p:sp>
        <p:nvSpPr>
          <p:cNvPr id="3" name="Content Placeholder 2">
            <a:extLst>
              <a:ext uri="{FF2B5EF4-FFF2-40B4-BE49-F238E27FC236}">
                <a16:creationId xmlns:a16="http://schemas.microsoft.com/office/drawing/2014/main" id="{04F69A97-56B8-B442-B61D-DE14A0C1A0AF}"/>
              </a:ext>
            </a:extLst>
          </p:cNvPr>
          <p:cNvSpPr>
            <a:spLocks noGrp="1"/>
          </p:cNvSpPr>
          <p:nvPr>
            <p:ph idx="1"/>
          </p:nvPr>
        </p:nvSpPr>
        <p:spPr>
          <a:xfrm>
            <a:off x="379584" y="1040137"/>
            <a:ext cx="8229600" cy="4203569"/>
          </a:xfrm>
        </p:spPr>
        <p:txBody>
          <a:bodyPr/>
          <a:lstStyle/>
          <a:p>
            <a:r>
              <a:rPr lang="en-US" sz="2200" dirty="0">
                <a:solidFill>
                  <a:srgbClr val="FF0000"/>
                </a:solidFill>
              </a:rPr>
              <a:t>We will better understand journal value and costs </a:t>
            </a:r>
            <a:r>
              <a:rPr lang="en-US" sz="2200" dirty="0"/>
              <a:t>with newly-developed and powerful tools, so that we use information that comes from our community, not publishers.</a:t>
            </a:r>
          </a:p>
          <a:p>
            <a:r>
              <a:rPr lang="en-US" sz="2200" dirty="0">
                <a:solidFill>
                  <a:srgbClr val="FF0000"/>
                </a:solidFill>
              </a:rPr>
              <a:t>We will strengthen our collaboration </a:t>
            </a:r>
            <a:r>
              <a:rPr lang="en-US" sz="2200" dirty="0"/>
              <a:t>with other research universities in Virginia to present a united front and create a stronger bargaining position</a:t>
            </a:r>
          </a:p>
          <a:p>
            <a:r>
              <a:rPr lang="en-US" sz="2200" dirty="0">
                <a:solidFill>
                  <a:srgbClr val="FF0000"/>
                </a:solidFill>
              </a:rPr>
              <a:t>We will reduce cost increases </a:t>
            </a:r>
            <a:r>
              <a:rPr lang="en-US" sz="2200" dirty="0"/>
              <a:t>so that VCU can redirect funds from annual journal cost increases to faculty positions and faculty salaries</a:t>
            </a:r>
          </a:p>
          <a:p>
            <a:r>
              <a:rPr lang="en-US" sz="2200" dirty="0">
                <a:solidFill>
                  <a:srgbClr val="FF0000"/>
                </a:solidFill>
              </a:rPr>
              <a:t>We will </a:t>
            </a:r>
            <a:r>
              <a:rPr lang="en-US" sz="2200" i="1" dirty="0">
                <a:solidFill>
                  <a:srgbClr val="FF0000"/>
                </a:solidFill>
              </a:rPr>
              <a:t>always</a:t>
            </a:r>
            <a:r>
              <a:rPr lang="en-US" sz="2200" dirty="0">
                <a:solidFill>
                  <a:srgbClr val="FF0000"/>
                </a:solidFill>
              </a:rPr>
              <a:t> get you journal articles and other scholarly materials you need to do your work. </a:t>
            </a:r>
            <a:r>
              <a:rPr lang="en-US" sz="2200" dirty="0"/>
              <a:t>Period. Full stop.</a:t>
            </a:r>
          </a:p>
          <a:p>
            <a:endParaRPr lang="en-US" sz="2200" b="1" dirty="0">
              <a:solidFill>
                <a:srgbClr val="0070C0"/>
              </a:solidFill>
            </a:endParaRPr>
          </a:p>
        </p:txBody>
      </p:sp>
      <p:sp>
        <p:nvSpPr>
          <p:cNvPr id="4" name="TextBox 3">
            <a:extLst>
              <a:ext uri="{FF2B5EF4-FFF2-40B4-BE49-F238E27FC236}">
                <a16:creationId xmlns:a16="http://schemas.microsoft.com/office/drawing/2014/main" id="{B290FF6B-F0F2-DA48-94EF-9BF12EC35976}"/>
              </a:ext>
            </a:extLst>
          </p:cNvPr>
          <p:cNvSpPr txBox="1"/>
          <p:nvPr/>
        </p:nvSpPr>
        <p:spPr>
          <a:xfrm>
            <a:off x="7218113" y="6398306"/>
            <a:ext cx="1758815" cy="246221"/>
          </a:xfrm>
          <a:prstGeom prst="rect">
            <a:avLst/>
          </a:prstGeom>
          <a:noFill/>
        </p:spPr>
        <p:txBody>
          <a:bodyPr wrap="none" rtlCol="0">
            <a:spAutoFit/>
          </a:bodyPr>
          <a:lstStyle/>
          <a:p>
            <a:r>
              <a:rPr lang="en-US" sz="1000" dirty="0"/>
              <a:t>Adapted from </a:t>
            </a:r>
            <a:r>
              <a:rPr lang="en-US" sz="1000" dirty="0" err="1"/>
              <a:t>UVa</a:t>
            </a:r>
            <a:r>
              <a:rPr lang="en-US" sz="1000" dirty="0"/>
              <a:t> Libraries</a:t>
            </a:r>
          </a:p>
        </p:txBody>
      </p:sp>
    </p:spTree>
    <p:extLst>
      <p:ext uri="{BB962C8B-B14F-4D97-AF65-F5344CB8AC3E}">
        <p14:creationId xmlns:p14="http://schemas.microsoft.com/office/powerpoint/2010/main" val="66313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6BCAE-E8EC-AF47-8703-F4ED0D61C13D}"/>
              </a:ext>
            </a:extLst>
          </p:cNvPr>
          <p:cNvPicPr>
            <a:picLocks noChangeAspect="1"/>
          </p:cNvPicPr>
          <p:nvPr/>
        </p:nvPicPr>
        <p:blipFill>
          <a:blip r:embed="rId3"/>
          <a:stretch>
            <a:fillRect/>
          </a:stretch>
        </p:blipFill>
        <p:spPr>
          <a:xfrm>
            <a:off x="1922318" y="0"/>
            <a:ext cx="4898207" cy="6338856"/>
          </a:xfrm>
          <a:prstGeom prst="rect">
            <a:avLst/>
          </a:prstGeom>
        </p:spPr>
      </p:pic>
      <p:sp>
        <p:nvSpPr>
          <p:cNvPr id="4" name="TextBox 3">
            <a:extLst>
              <a:ext uri="{FF2B5EF4-FFF2-40B4-BE49-F238E27FC236}">
                <a16:creationId xmlns:a16="http://schemas.microsoft.com/office/drawing/2014/main" id="{AA3F97B1-86CE-F841-B529-2651266F9C3C}"/>
              </a:ext>
            </a:extLst>
          </p:cNvPr>
          <p:cNvSpPr txBox="1"/>
          <p:nvPr/>
        </p:nvSpPr>
        <p:spPr>
          <a:xfrm>
            <a:off x="7197213" y="6037961"/>
            <a:ext cx="1758815" cy="307777"/>
          </a:xfrm>
          <a:prstGeom prst="rect">
            <a:avLst/>
          </a:prstGeom>
          <a:noFill/>
        </p:spPr>
        <p:txBody>
          <a:bodyPr wrap="none" rtlCol="0">
            <a:spAutoFit/>
          </a:bodyPr>
          <a:lstStyle/>
          <a:p>
            <a:r>
              <a:rPr lang="en-US" sz="1400" dirty="0"/>
              <a:t>Source: UC System</a:t>
            </a:r>
          </a:p>
        </p:txBody>
      </p:sp>
    </p:spTree>
    <p:extLst>
      <p:ext uri="{BB962C8B-B14F-4D97-AF65-F5344CB8AC3E}">
        <p14:creationId xmlns:p14="http://schemas.microsoft.com/office/powerpoint/2010/main" val="93913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ilding Strategic Consensus on Library Resources">
            <a:extLst>
              <a:ext uri="{FF2B5EF4-FFF2-40B4-BE49-F238E27FC236}">
                <a16:creationId xmlns:a16="http://schemas.microsoft.com/office/drawing/2014/main" id="{C4151613-65A4-E14A-BF6E-B839B01E6CD5}"/>
              </a:ext>
            </a:extLst>
          </p:cNvPr>
          <p:cNvSpPr txBox="1">
            <a:spLocks/>
          </p:cNvSpPr>
          <p:nvPr/>
        </p:nvSpPr>
        <p:spPr>
          <a:xfrm>
            <a:off x="1135974" y="1111386"/>
            <a:ext cx="6937983" cy="3441160"/>
          </a:xfrm>
          <a:prstGeom prst="rect">
            <a:avLst/>
          </a:prstGeom>
        </p:spPr>
        <p:txBody>
          <a:bodyPr>
            <a:normAutofit fontScale="97500"/>
          </a:bodyPr>
          <a:lstStyle>
            <a:lvl1pPr algn="ctr" defTabSz="457167" rtl="0" eaLnBrk="1" latinLnBrk="0" hangingPunct="1">
              <a:spcBef>
                <a:spcPct val="0"/>
              </a:spcBef>
              <a:buNone/>
              <a:defRPr sz="4400" kern="1200">
                <a:solidFill>
                  <a:schemeClr val="tx1"/>
                </a:solidFill>
                <a:latin typeface="+mj-lt"/>
                <a:ea typeface="+mj-ea"/>
                <a:cs typeface="+mj-cs"/>
              </a:defRPr>
            </a:lvl1pPr>
          </a:lstStyle>
          <a:p>
            <a:r>
              <a:rPr lang="en-US" sz="3600" b="1" cap="small" dirty="0"/>
              <a:t>Help Us</a:t>
            </a:r>
            <a:br>
              <a:rPr lang="en-US" sz="3600" b="1" cap="small" dirty="0"/>
            </a:br>
            <a:r>
              <a:rPr lang="en-US" sz="3600" b="1" cap="small" dirty="0"/>
              <a:t>Control Costs</a:t>
            </a:r>
          </a:p>
          <a:p>
            <a:br>
              <a:rPr lang="en-US" sz="3600" b="1" cap="small" dirty="0"/>
            </a:br>
            <a:r>
              <a:rPr lang="en-US" sz="3600" b="1" cap="small" dirty="0"/>
              <a:t>Help You</a:t>
            </a:r>
          </a:p>
          <a:p>
            <a:r>
              <a:rPr lang="en-US" sz="3600" b="1" cap="small" dirty="0"/>
              <a:t>Save Money</a:t>
            </a:r>
            <a:br>
              <a:rPr lang="en-US" sz="3600" b="1" cap="small" dirty="0"/>
            </a:br>
            <a:endParaRPr lang="en-US" sz="3600" b="1" cap="small" dirty="0"/>
          </a:p>
        </p:txBody>
      </p:sp>
      <p:sp>
        <p:nvSpPr>
          <p:cNvPr id="4" name="Google Shape;112;p19">
            <a:extLst>
              <a:ext uri="{FF2B5EF4-FFF2-40B4-BE49-F238E27FC236}">
                <a16:creationId xmlns:a16="http://schemas.microsoft.com/office/drawing/2014/main" id="{AF1AC264-0141-574E-8ABD-4B8AE0A0643A}"/>
              </a:ext>
            </a:extLst>
          </p:cNvPr>
          <p:cNvSpPr txBox="1"/>
          <p:nvPr/>
        </p:nvSpPr>
        <p:spPr>
          <a:xfrm>
            <a:off x="6890884" y="6290281"/>
            <a:ext cx="1883465" cy="373166"/>
          </a:xfrm>
          <a:prstGeom prst="rect">
            <a:avLst/>
          </a:prstGeom>
          <a:noFill/>
          <a:ln>
            <a:noFill/>
          </a:ln>
        </p:spPr>
        <p:txBody>
          <a:bodyPr spcFirstLastPara="1" wrap="square" lIns="121900" tIns="121900" rIns="121900" bIns="121900" anchor="t" anchorCtr="0">
            <a:noAutofit/>
          </a:bodyPr>
          <a:lstStyle/>
          <a:p>
            <a:r>
              <a:rPr lang="en" sz="1000" dirty="0"/>
              <a:t>Adapted from </a:t>
            </a:r>
            <a:r>
              <a:rPr lang="en" sz="1000" dirty="0" err="1"/>
              <a:t>UVa</a:t>
            </a:r>
            <a:r>
              <a:rPr lang="en" sz="1000" dirty="0"/>
              <a:t> Libraries </a:t>
            </a:r>
            <a:endParaRPr sz="1000" dirty="0"/>
          </a:p>
        </p:txBody>
      </p:sp>
    </p:spTree>
    <p:extLst>
      <p:ext uri="{BB962C8B-B14F-4D97-AF65-F5344CB8AC3E}">
        <p14:creationId xmlns:p14="http://schemas.microsoft.com/office/powerpoint/2010/main" val="413922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A396-358A-784D-BCDD-15DC6C9E83F4}"/>
              </a:ext>
            </a:extLst>
          </p:cNvPr>
          <p:cNvSpPr>
            <a:spLocks noGrp="1"/>
          </p:cNvSpPr>
          <p:nvPr>
            <p:ph type="title"/>
          </p:nvPr>
        </p:nvSpPr>
        <p:spPr>
          <a:xfrm>
            <a:off x="588364" y="317791"/>
            <a:ext cx="8229600" cy="546506"/>
          </a:xfrm>
        </p:spPr>
        <p:txBody>
          <a:bodyPr/>
          <a:lstStyle/>
          <a:p>
            <a:r>
              <a:rPr lang="en-US" sz="2800" dirty="0"/>
              <a:t>Some examples</a:t>
            </a:r>
          </a:p>
        </p:txBody>
      </p:sp>
      <p:sp>
        <p:nvSpPr>
          <p:cNvPr id="3" name="Content Placeholder 2">
            <a:extLst>
              <a:ext uri="{FF2B5EF4-FFF2-40B4-BE49-F238E27FC236}">
                <a16:creationId xmlns:a16="http://schemas.microsoft.com/office/drawing/2014/main" id="{E15EB56B-A1B8-DF48-89CB-99A38F2C6578}"/>
              </a:ext>
            </a:extLst>
          </p:cNvPr>
          <p:cNvSpPr>
            <a:spLocks noGrp="1"/>
          </p:cNvSpPr>
          <p:nvPr>
            <p:ph idx="1"/>
          </p:nvPr>
        </p:nvSpPr>
        <p:spPr>
          <a:xfrm>
            <a:off x="520270" y="1057404"/>
            <a:ext cx="8229600" cy="4203569"/>
          </a:xfrm>
        </p:spPr>
        <p:txBody>
          <a:bodyPr/>
          <a:lstStyle/>
          <a:p>
            <a:r>
              <a:rPr lang="en-US" sz="2000" dirty="0"/>
              <a:t>VCU Libraries cost disclosure page: </a:t>
            </a:r>
            <a:r>
              <a:rPr lang="en-US" sz="2000" dirty="0">
                <a:hlinkClick r:id="rId3"/>
              </a:rPr>
              <a:t>https://www.library.vcu.edu/research/collections/sustainable-collections/</a:t>
            </a:r>
            <a:br>
              <a:rPr lang="en-US" sz="2000" dirty="0"/>
            </a:br>
            <a:endParaRPr lang="en-US" sz="2000" dirty="0"/>
          </a:p>
          <a:p>
            <a:r>
              <a:rPr lang="en-US" sz="2000" dirty="0"/>
              <a:t>Find open-access versions of journal articles with </a:t>
            </a:r>
            <a:r>
              <a:rPr lang="en-US" sz="2000" dirty="0" err="1">
                <a:solidFill>
                  <a:srgbClr val="FF0000"/>
                </a:solidFill>
              </a:rPr>
              <a:t>unpaywall</a:t>
            </a:r>
            <a:r>
              <a:rPr lang="en-US" sz="2000" dirty="0"/>
              <a:t> and </a:t>
            </a:r>
            <a:r>
              <a:rPr lang="en-US" sz="2000" dirty="0">
                <a:solidFill>
                  <a:srgbClr val="FF0000"/>
                </a:solidFill>
              </a:rPr>
              <a:t>Open Access Button</a:t>
            </a:r>
            <a:r>
              <a:rPr lang="en-US" sz="2000" dirty="0"/>
              <a:t>: </a:t>
            </a:r>
            <a:r>
              <a:rPr lang="en-US" sz="2000" dirty="0">
                <a:hlinkClick r:id="rId4"/>
              </a:rPr>
              <a:t>https://www.library.vcu.edu/research/tools/</a:t>
            </a:r>
            <a:endParaRPr lang="en-US" sz="2000" dirty="0"/>
          </a:p>
          <a:p>
            <a:pPr marL="0" indent="0">
              <a:buNone/>
            </a:pPr>
            <a:endParaRPr lang="en-US" sz="2000" dirty="0"/>
          </a:p>
          <a:p>
            <a:r>
              <a:rPr lang="en-US" sz="2000" dirty="0"/>
              <a:t>UC System’s “</a:t>
            </a:r>
            <a:r>
              <a:rPr lang="en-US" sz="2000" b="1" dirty="0">
                <a:solidFill>
                  <a:srgbClr val="FF0000"/>
                </a:solidFill>
              </a:rPr>
              <a:t>Challenges to Licensing with Some Publishers</a:t>
            </a:r>
            <a:r>
              <a:rPr lang="en-US" sz="2000" dirty="0"/>
              <a:t>”: </a:t>
            </a:r>
            <a:r>
              <a:rPr lang="en-US" sz="2000" u="sng" dirty="0">
                <a:hlinkClick r:id="rId5"/>
              </a:rPr>
              <a:t>http://www.cdlib.org/services/collections/current/challenges.html</a:t>
            </a:r>
            <a:r>
              <a:rPr lang="en-US" sz="2000" dirty="0"/>
              <a:t>  </a:t>
            </a:r>
          </a:p>
          <a:p>
            <a:pPr marL="0" indent="0">
              <a:buNone/>
            </a:pPr>
            <a:endParaRPr lang="en-US" sz="2000" dirty="0"/>
          </a:p>
          <a:p>
            <a:r>
              <a:rPr lang="en-US" sz="2000" dirty="0"/>
              <a:t>Ithaka S/R Report: “</a:t>
            </a:r>
            <a:r>
              <a:rPr lang="en-US" sz="2000" b="1" dirty="0">
                <a:solidFill>
                  <a:srgbClr val="FF0000"/>
                </a:solidFill>
              </a:rPr>
              <a:t>Red Light, Green Light</a:t>
            </a:r>
            <a:r>
              <a:rPr lang="en-US" sz="2000" dirty="0"/>
              <a:t>” - on evaluating Library investments, and making those evaluations transparent and useful to campus communities - </a:t>
            </a:r>
            <a:r>
              <a:rPr lang="en-US" sz="2000" u="sng" dirty="0">
                <a:hlinkClick r:id="rId6"/>
              </a:rPr>
              <a:t>https://doi.org/10.18665/sr.304419</a:t>
            </a:r>
            <a:r>
              <a:rPr lang="en-US" sz="2000" dirty="0"/>
              <a:t> </a:t>
            </a:r>
          </a:p>
          <a:p>
            <a:endParaRPr lang="en-US" sz="2000" dirty="0"/>
          </a:p>
          <a:p>
            <a:endParaRPr lang="en-US" sz="2000" dirty="0"/>
          </a:p>
        </p:txBody>
      </p:sp>
    </p:spTree>
    <p:extLst>
      <p:ext uri="{BB962C8B-B14F-4D97-AF65-F5344CB8AC3E}">
        <p14:creationId xmlns:p14="http://schemas.microsoft.com/office/powerpoint/2010/main" val="4236365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13E9-AE6E-1B4D-93D9-B9AC791C39CA}"/>
              </a:ext>
            </a:extLst>
          </p:cNvPr>
          <p:cNvSpPr>
            <a:spLocks noGrp="1"/>
          </p:cNvSpPr>
          <p:nvPr>
            <p:ph type="title"/>
          </p:nvPr>
        </p:nvSpPr>
        <p:spPr>
          <a:xfrm>
            <a:off x="588364" y="317790"/>
            <a:ext cx="8229600" cy="638651"/>
          </a:xfrm>
        </p:spPr>
        <p:txBody>
          <a:bodyPr/>
          <a:lstStyle/>
          <a:p>
            <a:r>
              <a:rPr lang="en-US" sz="3600" dirty="0"/>
              <a:t>Some guidance</a:t>
            </a:r>
          </a:p>
        </p:txBody>
      </p:sp>
      <p:sp>
        <p:nvSpPr>
          <p:cNvPr id="3" name="Content Placeholder 2">
            <a:extLst>
              <a:ext uri="{FF2B5EF4-FFF2-40B4-BE49-F238E27FC236}">
                <a16:creationId xmlns:a16="http://schemas.microsoft.com/office/drawing/2014/main" id="{A85D6139-5027-E749-A53C-FA7B96825CD7}"/>
              </a:ext>
            </a:extLst>
          </p:cNvPr>
          <p:cNvSpPr>
            <a:spLocks noGrp="1"/>
          </p:cNvSpPr>
          <p:nvPr>
            <p:ph idx="1"/>
          </p:nvPr>
        </p:nvSpPr>
        <p:spPr>
          <a:xfrm>
            <a:off x="462240" y="1063610"/>
            <a:ext cx="8229600" cy="4203569"/>
          </a:xfrm>
        </p:spPr>
        <p:txBody>
          <a:bodyPr/>
          <a:lstStyle/>
          <a:p>
            <a:r>
              <a:rPr lang="en-US" sz="2000" dirty="0"/>
              <a:t>Open Access Guide:</a:t>
            </a:r>
            <a:br>
              <a:rPr lang="en-US" sz="2000" dirty="0"/>
            </a:br>
            <a:r>
              <a:rPr lang="en-US" sz="2000" dirty="0">
                <a:hlinkClick r:id="rId3"/>
              </a:rPr>
              <a:t>https://guides.library.vcu.edu/open-access/overview</a:t>
            </a:r>
            <a:br>
              <a:rPr lang="en-US" sz="2000" dirty="0"/>
            </a:br>
            <a:endParaRPr lang="en-US" sz="2000" dirty="0"/>
          </a:p>
          <a:p>
            <a:r>
              <a:rPr lang="en-US" sz="2000" dirty="0"/>
              <a:t>“Predatory publishers”:</a:t>
            </a:r>
            <a:br>
              <a:rPr lang="en-US" sz="2000" dirty="0"/>
            </a:br>
            <a:r>
              <a:rPr lang="en-US" sz="2000" dirty="0">
                <a:hlinkClick r:id="rId4"/>
              </a:rPr>
              <a:t>https://guides.library.vcu.edu/open-access/preparing</a:t>
            </a:r>
            <a:br>
              <a:rPr lang="en-US" sz="2000" dirty="0"/>
            </a:br>
            <a:endParaRPr lang="en-US" sz="2000" dirty="0"/>
          </a:p>
          <a:p>
            <a:r>
              <a:rPr lang="en-US" sz="2000" dirty="0"/>
              <a:t>Manage your data:</a:t>
            </a:r>
            <a:br>
              <a:rPr lang="en-US" sz="2000" dirty="0"/>
            </a:br>
            <a:r>
              <a:rPr lang="en-US" sz="2000" dirty="0">
                <a:hlinkClick r:id="rId5"/>
              </a:rPr>
              <a:t>https://www.library.vcu.edu/services/research-support/data/</a:t>
            </a:r>
            <a:br>
              <a:rPr lang="en-US" sz="2000" dirty="0"/>
            </a:br>
            <a:endParaRPr lang="en-US" sz="2000" dirty="0"/>
          </a:p>
          <a:p>
            <a:r>
              <a:rPr lang="en-US" sz="2000" dirty="0"/>
              <a:t>Information on copyright: </a:t>
            </a:r>
            <a:r>
              <a:rPr lang="en-US" sz="2000" dirty="0">
                <a:hlinkClick r:id="rId6"/>
              </a:rPr>
              <a:t>https://www.library.vcu.edu/services/research-support/copyright/</a:t>
            </a:r>
            <a:br>
              <a:rPr lang="en-US" sz="2000" dirty="0"/>
            </a:br>
            <a:endParaRPr lang="en-US" sz="2000" dirty="0"/>
          </a:p>
          <a:p>
            <a:r>
              <a:rPr lang="en-US" sz="2000" dirty="0"/>
              <a:t>VCU Libraries cost disclosure page: </a:t>
            </a:r>
            <a:r>
              <a:rPr lang="en-US" sz="2000" dirty="0">
                <a:hlinkClick r:id="rId7"/>
              </a:rPr>
              <a:t>https://www.library.vcu.edu/research/collections/sustainable-collections/</a:t>
            </a:r>
            <a:endParaRPr lang="en-US" sz="2000" dirty="0"/>
          </a:p>
        </p:txBody>
      </p:sp>
    </p:spTree>
    <p:extLst>
      <p:ext uri="{BB962C8B-B14F-4D97-AF65-F5344CB8AC3E}">
        <p14:creationId xmlns:p14="http://schemas.microsoft.com/office/powerpoint/2010/main" val="1271962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A9783D-98B4-C848-AEB3-D56D1CD9E0E5}"/>
              </a:ext>
            </a:extLst>
          </p:cNvPr>
          <p:cNvGraphicFramePr>
            <a:graphicFrameLocks noGrp="1"/>
          </p:cNvGraphicFramePr>
          <p:nvPr>
            <p:extLst>
              <p:ext uri="{D42A27DB-BD31-4B8C-83A1-F6EECF244321}">
                <p14:modId xmlns:p14="http://schemas.microsoft.com/office/powerpoint/2010/main" val="2385184080"/>
              </p:ext>
            </p:extLst>
          </p:nvPr>
        </p:nvGraphicFramePr>
        <p:xfrm>
          <a:off x="218553" y="231633"/>
          <a:ext cx="8681493" cy="6293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320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3ABD65-85B3-5D45-B42D-B77E4452074D}"/>
              </a:ext>
            </a:extLst>
          </p:cNvPr>
          <p:cNvSpPr/>
          <p:nvPr/>
        </p:nvSpPr>
        <p:spPr>
          <a:xfrm>
            <a:off x="981857" y="1409076"/>
            <a:ext cx="7165298" cy="494677"/>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623C02-150E-9447-8E5B-7FE76EB86B41}"/>
              </a:ext>
            </a:extLst>
          </p:cNvPr>
          <p:cNvSpPr/>
          <p:nvPr/>
        </p:nvSpPr>
        <p:spPr>
          <a:xfrm>
            <a:off x="7345181" y="1409076"/>
            <a:ext cx="801974" cy="494677"/>
          </a:xfrm>
          <a:prstGeom prst="rect">
            <a:avLst/>
          </a:prstGeom>
          <a:solidFill>
            <a:schemeClr val="accent2">
              <a:lumMod val="75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73DDF7-7FBD-9C43-A734-D4668BD5B9C8}"/>
              </a:ext>
            </a:extLst>
          </p:cNvPr>
          <p:cNvSpPr/>
          <p:nvPr/>
        </p:nvSpPr>
        <p:spPr>
          <a:xfrm>
            <a:off x="5943600" y="1409076"/>
            <a:ext cx="1401581" cy="494677"/>
          </a:xfrm>
          <a:prstGeom prst="rect">
            <a:avLst/>
          </a:prstGeom>
          <a:solidFill>
            <a:schemeClr val="accent2">
              <a:lumMod val="60000"/>
              <a:lumOff val="40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9A1593-CB30-984D-B8B0-78E1FB7F4674}"/>
              </a:ext>
            </a:extLst>
          </p:cNvPr>
          <p:cNvSpPr/>
          <p:nvPr/>
        </p:nvSpPr>
        <p:spPr>
          <a:xfrm>
            <a:off x="981857" y="1409076"/>
            <a:ext cx="4961743" cy="494677"/>
          </a:xfrm>
          <a:prstGeom prst="rect">
            <a:avLst/>
          </a:prstGeom>
          <a:solidFill>
            <a:schemeClr val="accent2">
              <a:lumMod val="40000"/>
              <a:lumOff val="60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FACE40-FDCE-4E4C-B5F6-68B95C7687BD}"/>
              </a:ext>
            </a:extLst>
          </p:cNvPr>
          <p:cNvSpPr txBox="1"/>
          <p:nvPr/>
        </p:nvSpPr>
        <p:spPr>
          <a:xfrm>
            <a:off x="631356" y="2675746"/>
            <a:ext cx="2338465" cy="646331"/>
          </a:xfrm>
          <a:prstGeom prst="rect">
            <a:avLst/>
          </a:prstGeom>
          <a:noFill/>
        </p:spPr>
        <p:txBody>
          <a:bodyPr wrap="square" rtlCol="0">
            <a:spAutoFit/>
          </a:bodyPr>
          <a:lstStyle/>
          <a:p>
            <a:r>
              <a:rPr lang="en-US" sz="1200" dirty="0"/>
              <a:t>Backfiles and early years; often already owned by library and available in perpetuity</a:t>
            </a:r>
          </a:p>
        </p:txBody>
      </p:sp>
      <p:sp>
        <p:nvSpPr>
          <p:cNvPr id="9" name="TextBox 8">
            <a:extLst>
              <a:ext uri="{FF2B5EF4-FFF2-40B4-BE49-F238E27FC236}">
                <a16:creationId xmlns:a16="http://schemas.microsoft.com/office/drawing/2014/main" id="{623ED268-1E3E-B642-A315-E53C23E3DB20}"/>
              </a:ext>
            </a:extLst>
          </p:cNvPr>
          <p:cNvSpPr txBox="1"/>
          <p:nvPr/>
        </p:nvSpPr>
        <p:spPr>
          <a:xfrm>
            <a:off x="3863467" y="2630775"/>
            <a:ext cx="2080133" cy="1015663"/>
          </a:xfrm>
          <a:prstGeom prst="rect">
            <a:avLst/>
          </a:prstGeom>
          <a:noFill/>
        </p:spPr>
        <p:txBody>
          <a:bodyPr wrap="square" rtlCol="0">
            <a:spAutoFit/>
          </a:bodyPr>
          <a:lstStyle/>
          <a:p>
            <a:r>
              <a:rPr lang="en-US" sz="1200" dirty="0"/>
              <a:t>Recent years</a:t>
            </a:r>
            <a:r>
              <a:rPr lang="en-US" sz="1200"/>
              <a:t>; estimated 45% of </a:t>
            </a:r>
            <a:r>
              <a:rPr lang="en-US" sz="1200" dirty="0"/>
              <a:t>articles compliant with Fed open access mandate and available free of charge</a:t>
            </a:r>
          </a:p>
        </p:txBody>
      </p:sp>
      <p:sp>
        <p:nvSpPr>
          <p:cNvPr id="10" name="TextBox 9">
            <a:extLst>
              <a:ext uri="{FF2B5EF4-FFF2-40B4-BE49-F238E27FC236}">
                <a16:creationId xmlns:a16="http://schemas.microsoft.com/office/drawing/2014/main" id="{2452F078-5373-2D4C-9688-8163F9610D10}"/>
              </a:ext>
            </a:extLst>
          </p:cNvPr>
          <p:cNvSpPr txBox="1"/>
          <p:nvPr/>
        </p:nvSpPr>
        <p:spPr>
          <a:xfrm>
            <a:off x="6564560" y="3095468"/>
            <a:ext cx="2092260" cy="1011841"/>
          </a:xfrm>
          <a:prstGeom prst="rect">
            <a:avLst/>
          </a:prstGeom>
          <a:noFill/>
        </p:spPr>
        <p:txBody>
          <a:bodyPr wrap="square" rtlCol="0">
            <a:spAutoFit/>
          </a:bodyPr>
          <a:lstStyle/>
          <a:p>
            <a:r>
              <a:rPr lang="en-US" sz="1200" dirty="0"/>
              <a:t>Current year -- paywalled, subscription access only</a:t>
            </a:r>
          </a:p>
          <a:p>
            <a:r>
              <a:rPr lang="en-US" sz="1200" dirty="0"/>
              <a:t>                     +</a:t>
            </a:r>
          </a:p>
          <a:p>
            <a:r>
              <a:rPr lang="en-US" sz="1200" dirty="0"/>
              <a:t>in some cases, open access funded by APCs</a:t>
            </a:r>
          </a:p>
        </p:txBody>
      </p:sp>
      <p:cxnSp>
        <p:nvCxnSpPr>
          <p:cNvPr id="12" name="Curved Connector 11">
            <a:extLst>
              <a:ext uri="{FF2B5EF4-FFF2-40B4-BE49-F238E27FC236}">
                <a16:creationId xmlns:a16="http://schemas.microsoft.com/office/drawing/2014/main" id="{3AA8A9FE-AA14-8F48-8C17-BB0DC79E40D7}"/>
              </a:ext>
            </a:extLst>
          </p:cNvPr>
          <p:cNvCxnSpPr>
            <a:cxnSpLocks/>
          </p:cNvCxnSpPr>
          <p:nvPr/>
        </p:nvCxnSpPr>
        <p:spPr>
          <a:xfrm rot="5400000" flipH="1" flipV="1">
            <a:off x="1765979" y="1983336"/>
            <a:ext cx="682049" cy="612828"/>
          </a:xfrm>
          <a:prstGeom prst="curved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Curved Connector 17">
            <a:extLst>
              <a:ext uri="{FF2B5EF4-FFF2-40B4-BE49-F238E27FC236}">
                <a16:creationId xmlns:a16="http://schemas.microsoft.com/office/drawing/2014/main" id="{27494407-6775-A148-9897-51C08AB372D5}"/>
              </a:ext>
            </a:extLst>
          </p:cNvPr>
          <p:cNvCxnSpPr>
            <a:cxnSpLocks/>
          </p:cNvCxnSpPr>
          <p:nvPr/>
        </p:nvCxnSpPr>
        <p:spPr>
          <a:xfrm rot="5400000" flipH="1" flipV="1">
            <a:off x="5658788" y="1918744"/>
            <a:ext cx="727020" cy="697043"/>
          </a:xfrm>
          <a:prstGeom prst="curved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6E40CAD-14F5-334B-BBCF-88C951DF592F}"/>
              </a:ext>
            </a:extLst>
          </p:cNvPr>
          <p:cNvCxnSpPr>
            <a:cxnSpLocks/>
          </p:cNvCxnSpPr>
          <p:nvPr/>
        </p:nvCxnSpPr>
        <p:spPr>
          <a:xfrm flipH="1" flipV="1">
            <a:off x="7922302" y="1986198"/>
            <a:ext cx="74950" cy="110927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4E63FB1-FDE4-FA4B-9DFE-289E493C341B}"/>
              </a:ext>
            </a:extLst>
          </p:cNvPr>
          <p:cNvSpPr txBox="1"/>
          <p:nvPr/>
        </p:nvSpPr>
        <p:spPr>
          <a:xfrm>
            <a:off x="2031169" y="4139043"/>
            <a:ext cx="4219730" cy="1938992"/>
          </a:xfrm>
          <a:prstGeom prst="rect">
            <a:avLst/>
          </a:prstGeom>
          <a:noFill/>
        </p:spPr>
        <p:txBody>
          <a:bodyPr wrap="square" rtlCol="0">
            <a:spAutoFit/>
          </a:bodyPr>
          <a:lstStyle/>
          <a:p>
            <a:r>
              <a:rPr lang="en-US" dirty="0"/>
              <a:t>UC sought to negotiate </a:t>
            </a:r>
            <a:r>
              <a:rPr lang="en-US" i="1" dirty="0"/>
              <a:t>total</a:t>
            </a:r>
            <a:r>
              <a:rPr lang="en-US" dirty="0"/>
              <a:t> state spend – subscription $ </a:t>
            </a:r>
            <a:r>
              <a:rPr lang="en-US" i="1" dirty="0"/>
              <a:t>plus</a:t>
            </a:r>
            <a:r>
              <a:rPr lang="en-US" dirty="0"/>
              <a:t> APC $ --  to recognize other UC contributions as editors and readers.</a:t>
            </a:r>
          </a:p>
        </p:txBody>
      </p:sp>
      <p:cxnSp>
        <p:nvCxnSpPr>
          <p:cNvPr id="21" name="Straight Connector 20">
            <a:extLst>
              <a:ext uri="{FF2B5EF4-FFF2-40B4-BE49-F238E27FC236}">
                <a16:creationId xmlns:a16="http://schemas.microsoft.com/office/drawing/2014/main" id="{15B6F043-BFFB-164F-BCCE-5A3EC61DFC9D}"/>
              </a:ext>
            </a:extLst>
          </p:cNvPr>
          <p:cNvCxnSpPr/>
          <p:nvPr/>
        </p:nvCxnSpPr>
        <p:spPr>
          <a:xfrm>
            <a:off x="7345181" y="4139043"/>
            <a:ext cx="0" cy="1212446"/>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3" name="Right Arrow 22">
            <a:extLst>
              <a:ext uri="{FF2B5EF4-FFF2-40B4-BE49-F238E27FC236}">
                <a16:creationId xmlns:a16="http://schemas.microsoft.com/office/drawing/2014/main" id="{2751FF9E-A885-A545-9862-4B019D2A92CF}"/>
              </a:ext>
            </a:extLst>
          </p:cNvPr>
          <p:cNvSpPr/>
          <p:nvPr/>
        </p:nvSpPr>
        <p:spPr>
          <a:xfrm rot="10800000">
            <a:off x="6338817" y="4974263"/>
            <a:ext cx="978408" cy="484632"/>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C87F001-4D3D-0645-8ADA-DB2E81490973}"/>
              </a:ext>
            </a:extLst>
          </p:cNvPr>
          <p:cNvSpPr txBox="1"/>
          <p:nvPr/>
        </p:nvSpPr>
        <p:spPr>
          <a:xfrm>
            <a:off x="1145175" y="23444"/>
            <a:ext cx="7136889" cy="830997"/>
          </a:xfrm>
          <a:prstGeom prst="rect">
            <a:avLst/>
          </a:prstGeom>
          <a:noFill/>
        </p:spPr>
        <p:txBody>
          <a:bodyPr wrap="none" rtlCol="0">
            <a:spAutoFit/>
          </a:bodyPr>
          <a:lstStyle/>
          <a:p>
            <a:pPr algn="ctr"/>
            <a:r>
              <a:rPr lang="en-US" dirty="0"/>
              <a:t>Footnote:</a:t>
            </a:r>
          </a:p>
          <a:p>
            <a:pPr algn="ctr"/>
            <a:r>
              <a:rPr lang="en-US" dirty="0"/>
              <a:t>The University of California decision about Elsevier</a:t>
            </a:r>
          </a:p>
        </p:txBody>
      </p:sp>
      <p:sp>
        <p:nvSpPr>
          <p:cNvPr id="25" name="TextBox 24">
            <a:extLst>
              <a:ext uri="{FF2B5EF4-FFF2-40B4-BE49-F238E27FC236}">
                <a16:creationId xmlns:a16="http://schemas.microsoft.com/office/drawing/2014/main" id="{38A1B2E3-DFFE-F94E-8E35-87776AD3B524}"/>
              </a:ext>
            </a:extLst>
          </p:cNvPr>
          <p:cNvSpPr txBox="1"/>
          <p:nvPr/>
        </p:nvSpPr>
        <p:spPr>
          <a:xfrm>
            <a:off x="1657685" y="1008965"/>
            <a:ext cx="6110968" cy="400110"/>
          </a:xfrm>
          <a:prstGeom prst="rect">
            <a:avLst/>
          </a:prstGeom>
          <a:noFill/>
        </p:spPr>
        <p:txBody>
          <a:bodyPr wrap="none" rtlCol="0">
            <a:spAutoFit/>
          </a:bodyPr>
          <a:lstStyle/>
          <a:p>
            <a:r>
              <a:rPr lang="en-US" sz="2000" dirty="0"/>
              <a:t>Journal “X” publishing run: what a subscription buys</a:t>
            </a:r>
          </a:p>
        </p:txBody>
      </p:sp>
    </p:spTree>
    <p:extLst>
      <p:ext uri="{BB962C8B-B14F-4D97-AF65-F5344CB8AC3E}">
        <p14:creationId xmlns:p14="http://schemas.microsoft.com/office/powerpoint/2010/main" val="126829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6602-2FF6-2441-9D22-3E875E9F2858}"/>
              </a:ext>
            </a:extLst>
          </p:cNvPr>
          <p:cNvSpPr>
            <a:spLocks noGrp="1"/>
          </p:cNvSpPr>
          <p:nvPr>
            <p:ph type="title"/>
          </p:nvPr>
        </p:nvSpPr>
        <p:spPr/>
        <p:txBody>
          <a:bodyPr/>
          <a:lstStyle/>
          <a:p>
            <a:r>
              <a:rPr lang="en-US" dirty="0"/>
              <a:t>Controlling journal costs</a:t>
            </a:r>
          </a:p>
        </p:txBody>
      </p:sp>
      <p:sp>
        <p:nvSpPr>
          <p:cNvPr id="3" name="Content Placeholder 2">
            <a:extLst>
              <a:ext uri="{FF2B5EF4-FFF2-40B4-BE49-F238E27FC236}">
                <a16:creationId xmlns:a16="http://schemas.microsoft.com/office/drawing/2014/main" id="{76E7726E-B8E7-B647-AB73-7634A8389755}"/>
              </a:ext>
            </a:extLst>
          </p:cNvPr>
          <p:cNvSpPr>
            <a:spLocks noGrp="1"/>
          </p:cNvSpPr>
          <p:nvPr>
            <p:ph idx="1"/>
          </p:nvPr>
        </p:nvSpPr>
        <p:spPr>
          <a:xfrm>
            <a:off x="382573" y="1427685"/>
            <a:ext cx="8229600" cy="4203569"/>
          </a:xfrm>
        </p:spPr>
        <p:txBody>
          <a:bodyPr/>
          <a:lstStyle/>
          <a:p>
            <a:pPr marL="0" indent="0">
              <a:buNone/>
            </a:pPr>
            <a:r>
              <a:rPr lang="en-US" sz="2400" dirty="0"/>
              <a:t>Three powerful forces are driving up the cost of managing research and disseminating research results.</a:t>
            </a:r>
          </a:p>
          <a:p>
            <a:r>
              <a:rPr lang="en-US" sz="2400" dirty="0"/>
              <a:t>First: </a:t>
            </a:r>
            <a:r>
              <a:rPr lang="en-US" sz="2400" dirty="0">
                <a:solidFill>
                  <a:srgbClr val="FF0000"/>
                </a:solidFill>
              </a:rPr>
              <a:t>basic economics of publishing </a:t>
            </a:r>
            <a:r>
              <a:rPr lang="en-US" sz="2400" dirty="0"/>
              <a:t>and disseminating the results of research. </a:t>
            </a:r>
          </a:p>
          <a:p>
            <a:r>
              <a:rPr lang="en-US" sz="2400" dirty="0"/>
              <a:t>Second: </a:t>
            </a:r>
            <a:r>
              <a:rPr lang="en-US" sz="2400" dirty="0">
                <a:solidFill>
                  <a:srgbClr val="FF0000"/>
                </a:solidFill>
              </a:rPr>
              <a:t>Horizontal integration – consolidation</a:t>
            </a:r>
            <a:r>
              <a:rPr lang="en-US" sz="2400" dirty="0"/>
              <a:t>– in the industry that publishes the results of research.</a:t>
            </a:r>
          </a:p>
          <a:p>
            <a:r>
              <a:rPr lang="en-US" sz="2400" dirty="0"/>
              <a:t>Third: </a:t>
            </a:r>
            <a:r>
              <a:rPr lang="en-US" sz="2400" dirty="0">
                <a:solidFill>
                  <a:srgbClr val="FF0000"/>
                </a:solidFill>
              </a:rPr>
              <a:t>Vertical integration – </a:t>
            </a:r>
            <a:r>
              <a:rPr lang="en-US" sz="2400" dirty="0"/>
              <a:t>publishers have begun to buy or develop most of the tools faculty use for managing their research process </a:t>
            </a:r>
          </a:p>
        </p:txBody>
      </p:sp>
    </p:spTree>
    <p:extLst>
      <p:ext uri="{BB962C8B-B14F-4D97-AF65-F5344CB8AC3E}">
        <p14:creationId xmlns:p14="http://schemas.microsoft.com/office/powerpoint/2010/main" val="320895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9A370-648B-A048-87B9-068C02D860E0}"/>
              </a:ext>
            </a:extLst>
          </p:cNvPr>
          <p:cNvSpPr/>
          <p:nvPr/>
        </p:nvSpPr>
        <p:spPr>
          <a:xfrm>
            <a:off x="1560786" y="2460974"/>
            <a:ext cx="6136551" cy="954107"/>
          </a:xfrm>
          <a:prstGeom prst="rect">
            <a:avLst/>
          </a:prstGeom>
        </p:spPr>
        <p:txBody>
          <a:bodyPr wrap="square">
            <a:spAutoFit/>
          </a:bodyPr>
          <a:lstStyle/>
          <a:p>
            <a:r>
              <a:rPr lang="en-US" sz="2800" dirty="0">
                <a:solidFill>
                  <a:srgbClr val="FF0000"/>
                </a:solidFill>
              </a:rPr>
              <a:t>The basic economics of publishing </a:t>
            </a:r>
            <a:r>
              <a:rPr lang="en-US" sz="2800" dirty="0"/>
              <a:t>lead to high costs for the academy. </a:t>
            </a:r>
          </a:p>
        </p:txBody>
      </p:sp>
    </p:spTree>
    <p:extLst>
      <p:ext uri="{BB962C8B-B14F-4D97-AF65-F5344CB8AC3E}">
        <p14:creationId xmlns:p14="http://schemas.microsoft.com/office/powerpoint/2010/main" val="425250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A9B2-74A2-C049-B872-679E5E211CA5}"/>
              </a:ext>
            </a:extLst>
          </p:cNvPr>
          <p:cNvSpPr>
            <a:spLocks noGrp="1"/>
          </p:cNvSpPr>
          <p:nvPr>
            <p:ph type="title"/>
          </p:nvPr>
        </p:nvSpPr>
        <p:spPr/>
        <p:txBody>
          <a:bodyPr/>
          <a:lstStyle/>
          <a:p>
            <a:r>
              <a:rPr lang="en-US" dirty="0"/>
              <a:t>Dysfunction in publishing</a:t>
            </a:r>
          </a:p>
        </p:txBody>
      </p:sp>
      <p:sp>
        <p:nvSpPr>
          <p:cNvPr id="3" name="Content Placeholder 2">
            <a:extLst>
              <a:ext uri="{FF2B5EF4-FFF2-40B4-BE49-F238E27FC236}">
                <a16:creationId xmlns:a16="http://schemas.microsoft.com/office/drawing/2014/main" id="{756E8AE9-E9CF-704B-BCE4-5E76C7F81726}"/>
              </a:ext>
            </a:extLst>
          </p:cNvPr>
          <p:cNvSpPr>
            <a:spLocks noGrp="1"/>
          </p:cNvSpPr>
          <p:nvPr>
            <p:ph idx="1"/>
          </p:nvPr>
        </p:nvSpPr>
        <p:spPr>
          <a:xfrm>
            <a:off x="588364" y="1031901"/>
            <a:ext cx="8229600" cy="4203569"/>
          </a:xfrm>
        </p:spPr>
        <p:txBody>
          <a:bodyPr/>
          <a:lstStyle/>
          <a:p>
            <a:pPr marL="0" indent="0">
              <a:spcBef>
                <a:spcPts val="0"/>
              </a:spcBef>
              <a:buNone/>
            </a:pPr>
            <a:r>
              <a:rPr lang="en-US" sz="2667" dirty="0">
                <a:latin typeface="Arial" panose="020B0604020202020204" pitchFamily="34" charset="0"/>
                <a:ea typeface="Raleway"/>
                <a:cs typeface="Arial" panose="020B0604020202020204" pitchFamily="34" charset="0"/>
                <a:sym typeface="Raleway"/>
              </a:rPr>
              <a:t>Universities, governments, and grant funders pay </a:t>
            </a:r>
            <a:r>
              <a:rPr lang="en-US" sz="2667" dirty="0">
                <a:solidFill>
                  <a:srgbClr val="FF0000"/>
                </a:solidFill>
                <a:latin typeface="Arial" panose="020B0604020202020204" pitchFamily="34" charset="0"/>
                <a:ea typeface="Raleway"/>
                <a:cs typeface="Arial" panose="020B0604020202020204" pitchFamily="34" charset="0"/>
                <a:sym typeface="Raleway"/>
              </a:rPr>
              <a:t>three times </a:t>
            </a:r>
            <a:r>
              <a:rPr lang="en-US" sz="2667" dirty="0">
                <a:latin typeface="Arial" panose="020B0604020202020204" pitchFamily="34" charset="0"/>
                <a:ea typeface="Raleway"/>
                <a:cs typeface="Arial" panose="020B0604020202020204" pitchFamily="34" charset="0"/>
                <a:sym typeface="Raleway"/>
              </a:rPr>
              <a:t>to disseminate research results:</a:t>
            </a:r>
          </a:p>
          <a:p>
            <a:pPr marL="609585" indent="-507987">
              <a:spcBef>
                <a:spcPts val="0"/>
              </a:spcBef>
              <a:buSzPts val="2400"/>
              <a:buFont typeface="Raleway"/>
              <a:buChar char="●"/>
            </a:pPr>
            <a:r>
              <a:rPr lang="en-US" sz="2667" dirty="0">
                <a:solidFill>
                  <a:srgbClr val="FF0000"/>
                </a:solidFill>
                <a:latin typeface="Arial" panose="020B0604020202020204" pitchFamily="34" charset="0"/>
                <a:ea typeface="Raleway"/>
                <a:cs typeface="Arial" panose="020B0604020202020204" pitchFamily="34" charset="0"/>
                <a:sym typeface="Raleway"/>
              </a:rPr>
              <a:t>We pay faculty authors </a:t>
            </a:r>
            <a:r>
              <a:rPr lang="en-US" sz="2667" dirty="0">
                <a:latin typeface="Arial" panose="020B0604020202020204" pitchFamily="34" charset="0"/>
                <a:ea typeface="Raleway"/>
                <a:cs typeface="Arial" panose="020B0604020202020204" pitchFamily="34" charset="0"/>
                <a:sym typeface="Raleway"/>
              </a:rPr>
              <a:t>to conduct research and draft papers, which faculty members transfer gratis to publishers</a:t>
            </a:r>
          </a:p>
          <a:p>
            <a:pPr marL="609585" indent="-507987">
              <a:spcBef>
                <a:spcPts val="0"/>
              </a:spcBef>
              <a:buSzPts val="2400"/>
              <a:buFont typeface="Raleway"/>
              <a:buChar char="●"/>
            </a:pPr>
            <a:r>
              <a:rPr lang="en-US" sz="2667" dirty="0">
                <a:solidFill>
                  <a:srgbClr val="FF0000"/>
                </a:solidFill>
                <a:latin typeface="Arial" panose="020B0604020202020204" pitchFamily="34" charset="0"/>
                <a:ea typeface="Raleway"/>
                <a:cs typeface="Arial" panose="020B0604020202020204" pitchFamily="34" charset="0"/>
                <a:sym typeface="Raleway"/>
              </a:rPr>
              <a:t>We pay faculty editors </a:t>
            </a:r>
            <a:r>
              <a:rPr lang="en-US" sz="2667" dirty="0">
                <a:latin typeface="Arial" panose="020B0604020202020204" pitchFamily="34" charset="0"/>
                <a:ea typeface="Raleway"/>
                <a:cs typeface="Arial" panose="020B0604020202020204" pitchFamily="34" charset="0"/>
                <a:sym typeface="Raleway"/>
              </a:rPr>
              <a:t>who volunteer their time to peer-review and edit journal submissions</a:t>
            </a:r>
          </a:p>
          <a:p>
            <a:pPr marL="609585" indent="-507987">
              <a:spcBef>
                <a:spcPts val="0"/>
              </a:spcBef>
              <a:buSzPts val="2400"/>
              <a:buFont typeface="Raleway"/>
              <a:buChar char="●"/>
            </a:pPr>
            <a:r>
              <a:rPr lang="en-US" sz="2667" dirty="0">
                <a:solidFill>
                  <a:srgbClr val="FF0000"/>
                </a:solidFill>
                <a:latin typeface="Arial" panose="020B0604020202020204" pitchFamily="34" charset="0"/>
                <a:ea typeface="Raleway"/>
                <a:cs typeface="Arial" panose="020B0604020202020204" pitchFamily="34" charset="0"/>
                <a:sym typeface="Raleway"/>
              </a:rPr>
              <a:t>We pay publishers (subscription costs </a:t>
            </a:r>
            <a:r>
              <a:rPr lang="en-US" sz="2667" i="1" dirty="0">
                <a:solidFill>
                  <a:srgbClr val="FF0000"/>
                </a:solidFill>
                <a:latin typeface="Arial" panose="020B0604020202020204" pitchFamily="34" charset="0"/>
                <a:ea typeface="Raleway"/>
                <a:cs typeface="Arial" panose="020B0604020202020204" pitchFamily="34" charset="0"/>
                <a:sym typeface="Raleway"/>
              </a:rPr>
              <a:t>and</a:t>
            </a:r>
            <a:r>
              <a:rPr lang="en-US" sz="2667" dirty="0">
                <a:solidFill>
                  <a:srgbClr val="FF0000"/>
                </a:solidFill>
                <a:latin typeface="Arial" panose="020B0604020202020204" pitchFamily="34" charset="0"/>
                <a:ea typeface="Raleway"/>
                <a:cs typeface="Arial" panose="020B0604020202020204" pitchFamily="34" charset="0"/>
                <a:sym typeface="Raleway"/>
              </a:rPr>
              <a:t> Article Processing Charges (APCs)) </a:t>
            </a:r>
            <a:r>
              <a:rPr lang="en-US" sz="2667" dirty="0">
                <a:latin typeface="Arial" panose="020B0604020202020204" pitchFamily="34" charset="0"/>
                <a:ea typeface="Raleway"/>
                <a:cs typeface="Arial" panose="020B0604020202020204" pitchFamily="34" charset="0"/>
                <a:sym typeface="Raleway"/>
              </a:rPr>
              <a:t>for access to the final, published articles…</a:t>
            </a:r>
          </a:p>
          <a:p>
            <a:pPr marL="609585" indent="-507987">
              <a:spcBef>
                <a:spcPts val="0"/>
              </a:spcBef>
              <a:buSzPts val="2400"/>
              <a:buFont typeface="Raleway"/>
              <a:buChar char="●"/>
            </a:pPr>
            <a:r>
              <a:rPr lang="en-US" sz="2667" dirty="0">
                <a:latin typeface="Arial" panose="020B0604020202020204" pitchFamily="34" charset="0"/>
                <a:ea typeface="Raleway"/>
                <a:cs typeface="Arial" panose="020B0604020202020204" pitchFamily="34" charset="0"/>
                <a:sym typeface="Raleway"/>
              </a:rPr>
              <a:t>…Upon which career advancement for faculty authors and editors depend</a:t>
            </a:r>
            <a:endParaRPr lang="en-US" dirty="0">
              <a:latin typeface="Arial" panose="020B0604020202020204" pitchFamily="34" charset="0"/>
              <a:cs typeface="Arial" panose="020B0604020202020204" pitchFamily="34" charset="0"/>
            </a:endParaRPr>
          </a:p>
        </p:txBody>
      </p:sp>
      <p:sp>
        <p:nvSpPr>
          <p:cNvPr id="5" name="Google Shape;112;p19">
            <a:extLst>
              <a:ext uri="{FF2B5EF4-FFF2-40B4-BE49-F238E27FC236}">
                <a16:creationId xmlns:a16="http://schemas.microsoft.com/office/drawing/2014/main" id="{A1FAFB9F-3C84-9A48-B639-B5176C62163A}"/>
              </a:ext>
            </a:extLst>
          </p:cNvPr>
          <p:cNvSpPr txBox="1"/>
          <p:nvPr/>
        </p:nvSpPr>
        <p:spPr>
          <a:xfrm>
            <a:off x="5966756" y="6134638"/>
            <a:ext cx="3177244" cy="539431"/>
          </a:xfrm>
          <a:prstGeom prst="rect">
            <a:avLst/>
          </a:prstGeom>
          <a:noFill/>
          <a:ln>
            <a:noFill/>
          </a:ln>
        </p:spPr>
        <p:txBody>
          <a:bodyPr spcFirstLastPara="1" wrap="square" lIns="121900" tIns="121900" rIns="121900" bIns="121900" anchor="t" anchorCtr="0">
            <a:noAutofit/>
          </a:bodyPr>
          <a:lstStyle/>
          <a:p>
            <a:r>
              <a:rPr lang="en" sz="1000" dirty="0"/>
              <a:t>Adapted from </a:t>
            </a:r>
            <a:r>
              <a:rPr lang="en" sz="1000" dirty="0">
                <a:solidFill>
                  <a:schemeClr val="dk2"/>
                </a:solidFill>
              </a:rPr>
              <a:t>B. Butler &amp; J. Unsworth, </a:t>
            </a:r>
            <a:r>
              <a:rPr lang="en" sz="1000" i="1" dirty="0">
                <a:solidFill>
                  <a:schemeClr val="dk2"/>
                </a:solidFill>
              </a:rPr>
              <a:t>Research Information Costs at the University of Virginia</a:t>
            </a:r>
            <a:r>
              <a:rPr lang="en" sz="1000" cap="small" dirty="0">
                <a:solidFill>
                  <a:srgbClr val="434343"/>
                </a:solidFill>
              </a:rPr>
              <a:t>, 2018</a:t>
            </a:r>
            <a:endParaRPr sz="1000" dirty="0"/>
          </a:p>
        </p:txBody>
      </p:sp>
    </p:spTree>
    <p:extLst>
      <p:ext uri="{BB962C8B-B14F-4D97-AF65-F5344CB8AC3E}">
        <p14:creationId xmlns:p14="http://schemas.microsoft.com/office/powerpoint/2010/main" val="379734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D08A-8BB1-C348-96E4-88564189DB5B}"/>
              </a:ext>
            </a:extLst>
          </p:cNvPr>
          <p:cNvSpPr>
            <a:spLocks noGrp="1"/>
          </p:cNvSpPr>
          <p:nvPr>
            <p:ph type="title"/>
          </p:nvPr>
        </p:nvSpPr>
        <p:spPr/>
        <p:txBody>
          <a:bodyPr/>
          <a:lstStyle/>
          <a:p>
            <a:r>
              <a:rPr lang="en-US" dirty="0">
                <a:solidFill>
                  <a:srgbClr val="333333"/>
                </a:solidFill>
              </a:rPr>
              <a:t>The Result: </a:t>
            </a:r>
            <a:r>
              <a:rPr lang="en-US" dirty="0">
                <a:solidFill>
                  <a:srgbClr val="FF0000"/>
                </a:solidFill>
              </a:rPr>
              <a:t>HUGE</a:t>
            </a:r>
            <a:r>
              <a:rPr lang="en-US" dirty="0">
                <a:solidFill>
                  <a:srgbClr val="333333"/>
                </a:solidFill>
              </a:rPr>
              <a:t> profit margins</a:t>
            </a:r>
          </a:p>
        </p:txBody>
      </p:sp>
      <p:sp>
        <p:nvSpPr>
          <p:cNvPr id="3" name="Content Placeholder 2">
            <a:extLst>
              <a:ext uri="{FF2B5EF4-FFF2-40B4-BE49-F238E27FC236}">
                <a16:creationId xmlns:a16="http://schemas.microsoft.com/office/drawing/2014/main" id="{36097F55-FFD9-F34C-A727-A93920BC6156}"/>
              </a:ext>
            </a:extLst>
          </p:cNvPr>
          <p:cNvSpPr>
            <a:spLocks noGrp="1"/>
          </p:cNvSpPr>
          <p:nvPr>
            <p:ph idx="1"/>
          </p:nvPr>
        </p:nvSpPr>
        <p:spPr>
          <a:xfrm>
            <a:off x="588364" y="1127435"/>
            <a:ext cx="8229600" cy="4203569"/>
          </a:xfrm>
        </p:spPr>
        <p:txBody>
          <a:bodyPr/>
          <a:lstStyle/>
          <a:p>
            <a:pPr marL="609585" indent="-507987">
              <a:buSzPts val="2400"/>
              <a:buFont typeface="Arial"/>
              <a:buChar char="●"/>
            </a:pPr>
            <a:r>
              <a:rPr lang="en-US" dirty="0">
                <a:solidFill>
                  <a:schemeClr val="tx1"/>
                </a:solidFill>
              </a:rPr>
              <a:t>Pharmaceuticals (Pfizer): 42%</a:t>
            </a:r>
          </a:p>
          <a:p>
            <a:pPr marL="609585" indent="-507987">
              <a:buSzPts val="2400"/>
              <a:buFont typeface="Arial"/>
              <a:buChar char="●"/>
            </a:pPr>
            <a:r>
              <a:rPr lang="en-US" b="1" dirty="0">
                <a:solidFill>
                  <a:srgbClr val="FF0000"/>
                </a:solidFill>
              </a:rPr>
              <a:t>RELIX (Elsevier): 39%</a:t>
            </a:r>
          </a:p>
          <a:p>
            <a:pPr marL="609585" indent="-507987">
              <a:buSzPts val="2400"/>
              <a:buFont typeface="Arial"/>
              <a:buChar char="●"/>
            </a:pPr>
            <a:r>
              <a:rPr lang="en-US" dirty="0">
                <a:solidFill>
                  <a:schemeClr val="tx1"/>
                </a:solidFill>
              </a:rPr>
              <a:t>Apple: 37%</a:t>
            </a:r>
          </a:p>
          <a:p>
            <a:pPr marL="609585" indent="-507987">
              <a:buSzPts val="2400"/>
              <a:buFont typeface="Arial"/>
              <a:buChar char="●"/>
            </a:pPr>
            <a:r>
              <a:rPr lang="en-US" b="1" dirty="0">
                <a:solidFill>
                  <a:srgbClr val="FF0000"/>
                </a:solidFill>
              </a:rPr>
              <a:t>Taylor &amp; Francis: 36%</a:t>
            </a:r>
          </a:p>
          <a:p>
            <a:pPr marL="609585" indent="-507987">
              <a:buSzPts val="2400"/>
              <a:buFont typeface="Arial"/>
              <a:buChar char="●"/>
            </a:pPr>
            <a:r>
              <a:rPr lang="en-US" b="1" dirty="0">
                <a:solidFill>
                  <a:srgbClr val="FF0000"/>
                </a:solidFill>
              </a:rPr>
              <a:t>Springer-Nature: 35%</a:t>
            </a:r>
          </a:p>
          <a:p>
            <a:pPr marL="609585" indent="-507987">
              <a:buSzPts val="2400"/>
              <a:buFont typeface="Arial"/>
              <a:buChar char="●"/>
            </a:pPr>
            <a:r>
              <a:rPr lang="en-US" dirty="0">
                <a:solidFill>
                  <a:schemeClr val="tx1"/>
                </a:solidFill>
              </a:rPr>
              <a:t>Banking (Industrial &amp; Commercial Bank of China): 29%</a:t>
            </a:r>
          </a:p>
          <a:p>
            <a:pPr marL="609585" indent="-507987">
              <a:buSzPts val="2400"/>
              <a:buFont typeface="Arial"/>
              <a:buChar char="●"/>
            </a:pPr>
            <a:r>
              <a:rPr lang="en-US" b="1" dirty="0">
                <a:solidFill>
                  <a:srgbClr val="FF0000"/>
                </a:solidFill>
              </a:rPr>
              <a:t>Wiley: 28%</a:t>
            </a:r>
          </a:p>
          <a:p>
            <a:pPr marL="609585" indent="-507987">
              <a:buSzPts val="2400"/>
              <a:buFont typeface="Arial"/>
              <a:buChar char="●"/>
            </a:pPr>
            <a:r>
              <a:rPr lang="en-US" dirty="0">
                <a:solidFill>
                  <a:schemeClr val="tx1"/>
                </a:solidFill>
              </a:rPr>
              <a:t>Automotive (Hyundai): 10%</a:t>
            </a:r>
          </a:p>
        </p:txBody>
      </p:sp>
      <p:sp>
        <p:nvSpPr>
          <p:cNvPr id="4" name="Google Shape;138;p23">
            <a:extLst>
              <a:ext uri="{FF2B5EF4-FFF2-40B4-BE49-F238E27FC236}">
                <a16:creationId xmlns:a16="http://schemas.microsoft.com/office/drawing/2014/main" id="{1274F3C3-5C81-DB4B-970E-2575D73807CF}"/>
              </a:ext>
            </a:extLst>
          </p:cNvPr>
          <p:cNvSpPr txBox="1"/>
          <p:nvPr/>
        </p:nvSpPr>
        <p:spPr>
          <a:xfrm>
            <a:off x="6013464" y="6252618"/>
            <a:ext cx="3319722" cy="474003"/>
          </a:xfrm>
          <a:prstGeom prst="rect">
            <a:avLst/>
          </a:prstGeom>
          <a:noFill/>
          <a:ln>
            <a:noFill/>
          </a:ln>
        </p:spPr>
        <p:txBody>
          <a:bodyPr spcFirstLastPara="1" wrap="square" lIns="121900" tIns="121900" rIns="121900" bIns="121900" anchor="t" anchorCtr="0">
            <a:noAutofit/>
          </a:bodyPr>
          <a:lstStyle/>
          <a:p>
            <a:r>
              <a:rPr lang="en" sz="1000" dirty="0"/>
              <a:t>Adapted from </a:t>
            </a:r>
            <a:r>
              <a:rPr lang="en" sz="1000" dirty="0">
                <a:solidFill>
                  <a:schemeClr val="dk2"/>
                </a:solidFill>
              </a:rPr>
              <a:t>B. Butler &amp; J. Unsworth, </a:t>
            </a:r>
            <a:r>
              <a:rPr lang="en" sz="1000" i="1" dirty="0">
                <a:solidFill>
                  <a:schemeClr val="dk2"/>
                </a:solidFill>
              </a:rPr>
              <a:t>Research Information Costs at the University of Virginia</a:t>
            </a:r>
            <a:r>
              <a:rPr lang="en" sz="1000" cap="small" dirty="0">
                <a:solidFill>
                  <a:srgbClr val="434343"/>
                </a:solidFill>
              </a:rPr>
              <a:t>, 2018</a:t>
            </a:r>
            <a:endParaRPr sz="1000" dirty="0"/>
          </a:p>
        </p:txBody>
      </p:sp>
    </p:spTree>
    <p:extLst>
      <p:ext uri="{BB962C8B-B14F-4D97-AF65-F5344CB8AC3E}">
        <p14:creationId xmlns:p14="http://schemas.microsoft.com/office/powerpoint/2010/main" val="88494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9A370-648B-A048-87B9-068C02D860E0}"/>
              </a:ext>
            </a:extLst>
          </p:cNvPr>
          <p:cNvSpPr/>
          <p:nvPr/>
        </p:nvSpPr>
        <p:spPr>
          <a:xfrm>
            <a:off x="919340" y="2515566"/>
            <a:ext cx="7583215" cy="523220"/>
          </a:xfrm>
          <a:prstGeom prst="rect">
            <a:avLst/>
          </a:prstGeom>
        </p:spPr>
        <p:txBody>
          <a:bodyPr wrap="square">
            <a:spAutoFit/>
          </a:bodyPr>
          <a:lstStyle/>
          <a:p>
            <a:r>
              <a:rPr lang="en-US" sz="2800" dirty="0">
                <a:solidFill>
                  <a:srgbClr val="FF0000"/>
                </a:solidFill>
              </a:rPr>
              <a:t>Horizontal integration </a:t>
            </a:r>
            <a:r>
              <a:rPr lang="en-US" sz="2800" dirty="0"/>
              <a:t>in the publishing industry</a:t>
            </a:r>
          </a:p>
        </p:txBody>
      </p:sp>
    </p:spTree>
    <p:extLst>
      <p:ext uri="{BB962C8B-B14F-4D97-AF65-F5344CB8AC3E}">
        <p14:creationId xmlns:p14="http://schemas.microsoft.com/office/powerpoint/2010/main" val="112360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17;p20">
            <a:extLst>
              <a:ext uri="{FF2B5EF4-FFF2-40B4-BE49-F238E27FC236}">
                <a16:creationId xmlns:a16="http://schemas.microsoft.com/office/drawing/2014/main" id="{F375006A-BA50-1E4A-B274-33FBBF4FA779}"/>
              </a:ext>
            </a:extLst>
          </p:cNvPr>
          <p:cNvPicPr preferRelativeResize="0"/>
          <p:nvPr/>
        </p:nvPicPr>
        <p:blipFill rotWithShape="1">
          <a:blip r:embed="rId3">
            <a:alphaModFix/>
          </a:blip>
          <a:srcRect/>
          <a:stretch/>
        </p:blipFill>
        <p:spPr>
          <a:xfrm>
            <a:off x="846667" y="762000"/>
            <a:ext cx="7642412" cy="4840941"/>
          </a:xfrm>
          <a:prstGeom prst="rect">
            <a:avLst/>
          </a:prstGeom>
          <a:noFill/>
          <a:ln>
            <a:noFill/>
          </a:ln>
        </p:spPr>
      </p:pic>
      <p:sp>
        <p:nvSpPr>
          <p:cNvPr id="3" name="Google Shape;118;p20">
            <a:extLst>
              <a:ext uri="{FF2B5EF4-FFF2-40B4-BE49-F238E27FC236}">
                <a16:creationId xmlns:a16="http://schemas.microsoft.com/office/drawing/2014/main" id="{439BC902-9EAB-0240-8628-6BC5CD177CE9}"/>
              </a:ext>
            </a:extLst>
          </p:cNvPr>
          <p:cNvSpPr txBox="1">
            <a:spLocks/>
          </p:cNvSpPr>
          <p:nvPr/>
        </p:nvSpPr>
        <p:spPr>
          <a:xfrm>
            <a:off x="334049" y="173691"/>
            <a:ext cx="8155031" cy="515471"/>
          </a:xfrm>
          <a:prstGeom prst="rect">
            <a:avLst/>
          </a:prstGeom>
          <a:noFill/>
          <a:ln>
            <a:noFill/>
          </a:ln>
        </p:spPr>
        <p:txBody>
          <a:bodyPr spcFirstLastPara="1" wrap="square" lIns="100767" tIns="50367" rIns="100767" bIns="50367" anchor="t" anchorCtr="0">
            <a:noAutofit/>
          </a:bodyPr>
          <a:lstStyle>
            <a:lvl1pPr marL="257162" indent="-257162" algn="l" defTabSz="342884"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4"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4"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4" rtl="0" eaLnBrk="1" latinLnBrk="0" hangingPunct="1">
              <a:spcBef>
                <a:spcPct val="20000"/>
              </a:spcBef>
              <a:buFont typeface="Arial"/>
              <a:buChar char="–"/>
              <a:defRPr sz="1500" kern="1200">
                <a:solidFill>
                  <a:schemeClr val="tx1"/>
                </a:solidFill>
                <a:latin typeface="+mn-lt"/>
                <a:ea typeface="+mn-ea"/>
                <a:cs typeface="+mn-cs"/>
              </a:defRPr>
            </a:lvl4pPr>
            <a:lvl5pPr marL="1542974" indent="-171442" algn="l" defTabSz="342884"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spcBef>
                <a:spcPts val="0"/>
              </a:spcBef>
              <a:buClr>
                <a:schemeClr val="dk2"/>
              </a:buClr>
              <a:buSzPts val="1300"/>
              <a:buNone/>
            </a:pPr>
            <a:r>
              <a:rPr lang="en-US" sz="1600" b="1" dirty="0">
                <a:solidFill>
                  <a:schemeClr val="dk2"/>
                </a:solidFill>
                <a:latin typeface="Arial" panose="020B0604020202020204" pitchFamily="34" charset="0"/>
                <a:ea typeface="Arial"/>
                <a:cs typeface="Arial" panose="020B0604020202020204" pitchFamily="34" charset="0"/>
                <a:sym typeface="Arial"/>
              </a:rPr>
              <a:t>Fig 3. Percentage of papers published by the five major publishers, by discipline in the Natural and Medical Sciences, 1973–2015.</a:t>
            </a:r>
            <a:endParaRPr lang="en-US" sz="1600" dirty="0">
              <a:latin typeface="Arial" panose="020B0604020202020204" pitchFamily="34" charset="0"/>
              <a:cs typeface="Arial" panose="020B0604020202020204" pitchFamily="34" charset="0"/>
            </a:endParaRPr>
          </a:p>
        </p:txBody>
      </p:sp>
      <p:sp>
        <p:nvSpPr>
          <p:cNvPr id="4" name="Google Shape;119;p20">
            <a:extLst>
              <a:ext uri="{FF2B5EF4-FFF2-40B4-BE49-F238E27FC236}">
                <a16:creationId xmlns:a16="http://schemas.microsoft.com/office/drawing/2014/main" id="{F9D9A7A9-5453-5B4E-A090-C87EE5047A59}"/>
              </a:ext>
            </a:extLst>
          </p:cNvPr>
          <p:cNvSpPr txBox="1"/>
          <p:nvPr/>
        </p:nvSpPr>
        <p:spPr>
          <a:xfrm>
            <a:off x="4093779" y="5895072"/>
            <a:ext cx="5134303" cy="327052"/>
          </a:xfrm>
          <a:prstGeom prst="rect">
            <a:avLst/>
          </a:prstGeom>
          <a:noFill/>
          <a:ln>
            <a:noFill/>
          </a:ln>
        </p:spPr>
        <p:txBody>
          <a:bodyPr spcFirstLastPara="1" wrap="square" lIns="100767" tIns="50367" rIns="100767" bIns="50367" anchor="t" anchorCtr="0">
            <a:noAutofit/>
          </a:bodyPr>
          <a:lstStyle/>
          <a:p>
            <a:pPr>
              <a:buClr>
                <a:schemeClr val="dk1"/>
              </a:buClr>
              <a:buSzPts val="1000"/>
            </a:pPr>
            <a:r>
              <a:rPr lang="en" sz="1000" dirty="0" err="1">
                <a:solidFill>
                  <a:schemeClr val="dk1"/>
                </a:solidFill>
                <a:latin typeface="Arial" panose="020B0604020202020204" pitchFamily="34" charset="0"/>
                <a:ea typeface="Arial"/>
                <a:cs typeface="Arial" panose="020B0604020202020204" pitchFamily="34" charset="0"/>
                <a:sym typeface="Arial"/>
              </a:rPr>
              <a:t>Larivière</a:t>
            </a:r>
            <a:r>
              <a:rPr lang="en" sz="1000" dirty="0">
                <a:solidFill>
                  <a:schemeClr val="dk1"/>
                </a:solidFill>
                <a:latin typeface="Arial" panose="020B0604020202020204" pitchFamily="34" charset="0"/>
                <a:ea typeface="Arial"/>
                <a:cs typeface="Arial" panose="020B0604020202020204" pitchFamily="34" charset="0"/>
                <a:sym typeface="Arial"/>
              </a:rPr>
              <a:t> V, </a:t>
            </a:r>
            <a:r>
              <a:rPr lang="en" sz="1000" dirty="0" err="1">
                <a:solidFill>
                  <a:schemeClr val="dk1"/>
                </a:solidFill>
                <a:latin typeface="Arial" panose="020B0604020202020204" pitchFamily="34" charset="0"/>
                <a:ea typeface="Arial"/>
                <a:cs typeface="Arial" panose="020B0604020202020204" pitchFamily="34" charset="0"/>
                <a:sym typeface="Arial"/>
              </a:rPr>
              <a:t>Haustein</a:t>
            </a:r>
            <a:r>
              <a:rPr lang="en" sz="1000" dirty="0">
                <a:solidFill>
                  <a:schemeClr val="dk1"/>
                </a:solidFill>
                <a:latin typeface="Arial" panose="020B0604020202020204" pitchFamily="34" charset="0"/>
                <a:ea typeface="Arial"/>
                <a:cs typeface="Arial" panose="020B0604020202020204" pitchFamily="34" charset="0"/>
                <a:sym typeface="Arial"/>
              </a:rPr>
              <a:t> S, </a:t>
            </a:r>
            <a:r>
              <a:rPr lang="en" sz="1000" dirty="0" err="1">
                <a:solidFill>
                  <a:schemeClr val="dk1"/>
                </a:solidFill>
                <a:latin typeface="Arial" panose="020B0604020202020204" pitchFamily="34" charset="0"/>
                <a:ea typeface="Arial"/>
                <a:cs typeface="Arial" panose="020B0604020202020204" pitchFamily="34" charset="0"/>
                <a:sym typeface="Arial"/>
              </a:rPr>
              <a:t>Mongeon</a:t>
            </a:r>
            <a:r>
              <a:rPr lang="en" sz="1000" dirty="0">
                <a:solidFill>
                  <a:schemeClr val="dk1"/>
                </a:solidFill>
                <a:latin typeface="Arial" panose="020B0604020202020204" pitchFamily="34" charset="0"/>
                <a:ea typeface="Arial"/>
                <a:cs typeface="Arial" panose="020B0604020202020204" pitchFamily="34" charset="0"/>
                <a:sym typeface="Arial"/>
              </a:rPr>
              <a:t> P (2015) The Oligopoly of Academic Publishers in the Digital Era. PLOS ONE 10(6): e0127502. https://</a:t>
            </a:r>
            <a:r>
              <a:rPr lang="en" sz="1000" dirty="0" err="1">
                <a:solidFill>
                  <a:schemeClr val="dk1"/>
                </a:solidFill>
                <a:latin typeface="Arial" panose="020B0604020202020204" pitchFamily="34" charset="0"/>
                <a:ea typeface="Arial"/>
                <a:cs typeface="Arial" panose="020B0604020202020204" pitchFamily="34" charset="0"/>
                <a:sym typeface="Arial"/>
              </a:rPr>
              <a:t>doi.org</a:t>
            </a:r>
            <a:r>
              <a:rPr lang="en" sz="1000" dirty="0">
                <a:solidFill>
                  <a:schemeClr val="dk1"/>
                </a:solidFill>
                <a:latin typeface="Arial" panose="020B0604020202020204" pitchFamily="34" charset="0"/>
                <a:ea typeface="Arial"/>
                <a:cs typeface="Arial" panose="020B0604020202020204" pitchFamily="34" charset="0"/>
                <a:sym typeface="Arial"/>
              </a:rPr>
              <a:t>/10.1371/journal.pone.0127502</a:t>
            </a:r>
            <a:endParaRPr sz="1000" dirty="0">
              <a:latin typeface="Arial" panose="020B0604020202020204" pitchFamily="34" charset="0"/>
              <a:cs typeface="Arial" panose="020B0604020202020204" pitchFamily="34" charset="0"/>
            </a:endParaRPr>
          </a:p>
          <a:p>
            <a:pPr>
              <a:buClr>
                <a:schemeClr val="dk1"/>
              </a:buClr>
              <a:buSzPts val="1000"/>
            </a:pPr>
            <a:r>
              <a:rPr lang="en" sz="1000" u="sng" dirty="0">
                <a:solidFill>
                  <a:schemeClr val="hlink"/>
                </a:solidFill>
                <a:latin typeface="Arial" panose="020B0604020202020204" pitchFamily="34" charset="0"/>
                <a:ea typeface="Arial"/>
                <a:cs typeface="Arial" panose="020B0604020202020204" pitchFamily="34" charset="0"/>
                <a:sym typeface="Arial"/>
                <a:hlinkClick r:id="rId4"/>
              </a:rPr>
              <a:t>https://journals.plos.org/plosone/article?id=10.1371/journal.pone.0127502</a:t>
            </a:r>
            <a:endParaRP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651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9A370-648B-A048-87B9-068C02D860E0}"/>
              </a:ext>
            </a:extLst>
          </p:cNvPr>
          <p:cNvSpPr/>
          <p:nvPr/>
        </p:nvSpPr>
        <p:spPr>
          <a:xfrm>
            <a:off x="1329559" y="2198217"/>
            <a:ext cx="6524260" cy="1815882"/>
          </a:xfrm>
          <a:prstGeom prst="rect">
            <a:avLst/>
          </a:prstGeom>
        </p:spPr>
        <p:txBody>
          <a:bodyPr wrap="square">
            <a:spAutoFit/>
          </a:bodyPr>
          <a:lstStyle/>
          <a:p>
            <a:r>
              <a:rPr lang="en-US" sz="2800" dirty="0">
                <a:solidFill>
                  <a:srgbClr val="FF0000"/>
                </a:solidFill>
              </a:rPr>
              <a:t>Vertical integration: </a:t>
            </a:r>
            <a:r>
              <a:rPr lang="en-US" sz="2800" dirty="0"/>
              <a:t>companies seek additional revenue streams from the research ecosystem by selling powerful tools for research management</a:t>
            </a:r>
          </a:p>
        </p:txBody>
      </p:sp>
    </p:spTree>
    <p:extLst>
      <p:ext uri="{BB962C8B-B14F-4D97-AF65-F5344CB8AC3E}">
        <p14:creationId xmlns:p14="http://schemas.microsoft.com/office/powerpoint/2010/main" val="2394175311"/>
      </p:ext>
    </p:extLst>
  </p:cSld>
  <p:clrMapOvr>
    <a:masterClrMapping/>
  </p:clrMapOvr>
</p:sld>
</file>

<file path=ppt/theme/theme1.xml><?xml version="1.0" encoding="utf-8"?>
<a:theme xmlns:a="http://schemas.openxmlformats.org/drawingml/2006/main" name="Custom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A5FDF2F-732D-CB4F-986C-1F585CE23CDB}" vid="{756A4C27-BF15-B64E-B104-B2188ECA371D}"/>
    </a:ext>
  </a:extLst>
</a:theme>
</file>

<file path=ppt/theme/theme2.xml><?xml version="1.0" encoding="utf-8"?>
<a:theme xmlns:a="http://schemas.openxmlformats.org/drawingml/2006/main" name="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A5FDF2F-732D-CB4F-986C-1F585CE23CDB}" vid="{E6F883E7-58E2-AA44-ABB6-388E361E191B}"/>
    </a:ext>
  </a:extLst>
</a:theme>
</file>

<file path=ppt/theme/theme3.xml><?xml version="1.0" encoding="utf-8"?>
<a:theme xmlns:a="http://schemas.openxmlformats.org/drawingml/2006/main" name="Gray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A5FDF2F-732D-CB4F-986C-1F585CE23CDB}" vid="{A10F318B-9A15-AA4C-A147-FBE155428A54}"/>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A5FDF2F-732D-CB4F-986C-1F585CE23CDB}" vid="{8E4D4F04-B2A0-644A-94F2-5888162DE16F}"/>
    </a:ext>
  </a:extLst>
</a:theme>
</file>

<file path=ppt/theme/theme5.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A5FDF2F-732D-CB4F-986C-1F585CE23CDB}" vid="{1F1BFBA8-6C5E-C94D-B69C-F8F07B68DB0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Cover-master</Template>
  <TotalTime>2596</TotalTime>
  <Words>1587</Words>
  <Application>Microsoft Macintosh PowerPoint</Application>
  <PresentationFormat>On-screen Show (4:3)</PresentationFormat>
  <Paragraphs>153</Paragraphs>
  <Slides>23</Slides>
  <Notes>23</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Raleway</vt:lpstr>
      <vt:lpstr>Custom Cover-master</vt:lpstr>
      <vt:lpstr>White theme-master</vt:lpstr>
      <vt:lpstr>Gray theme-master</vt:lpstr>
      <vt:lpstr>Blank</vt:lpstr>
      <vt:lpstr>1_Blank</vt:lpstr>
      <vt:lpstr>Worksheet</vt:lpstr>
      <vt:lpstr>PowerPoint Presentation</vt:lpstr>
      <vt:lpstr>PowerPoint Presentation</vt:lpstr>
      <vt:lpstr>Controlling journal costs</vt:lpstr>
      <vt:lpstr>PowerPoint Presentation</vt:lpstr>
      <vt:lpstr>Dysfunction in publishing</vt:lpstr>
      <vt:lpstr>The Result: HUGE profit margins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Short-term challenge: Information Asymmetry</vt:lpstr>
      <vt:lpstr>Addressing the challenge of information asymmetry</vt:lpstr>
      <vt:lpstr>What we need you to do</vt:lpstr>
      <vt:lpstr>Our commitment to you</vt:lpstr>
      <vt:lpstr>PowerPoint Presentation</vt:lpstr>
      <vt:lpstr>Some examples</vt:lpstr>
      <vt:lpstr>Some guidance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Ulmschneider</dc:creator>
  <cp:lastModifiedBy>John Ulmschneider</cp:lastModifiedBy>
  <cp:revision>187</cp:revision>
  <cp:lastPrinted>2019-03-26T14:54:49Z</cp:lastPrinted>
  <dcterms:created xsi:type="dcterms:W3CDTF">2019-01-19T16:05:30Z</dcterms:created>
  <dcterms:modified xsi:type="dcterms:W3CDTF">2019-09-03T19:46:26Z</dcterms:modified>
</cp:coreProperties>
</file>