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82" autoAdjust="0"/>
  </p:normalViewPr>
  <p:slideViewPr>
    <p:cSldViewPr snapToGrid="0">
      <p:cViewPr varScale="1">
        <p:scale>
          <a:sx n="100" d="100"/>
          <a:sy n="100" d="100"/>
        </p:scale>
        <p:origin x="-90" y="-27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340" y="48"/>
      </p:cViewPr>
      <p:guideLst>
        <p:guide orient="horz" pos="2928"/>
        <p:guide orient="horz" pos="3024"/>
        <p:guide pos="2208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9F48C-8E96-48B0-963E-248F490C92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25A6C-49E9-4537-8197-527578304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7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169919" cy="480059"/>
          </a:xfrm>
          <a:prstGeom prst="rect">
            <a:avLst/>
          </a:prstGeom>
          <a:noFill/>
          <a:ln>
            <a:noFill/>
          </a:ln>
        </p:spPr>
        <p:txBody>
          <a:bodyPr lIns="94835" tIns="94835" rIns="94835" bIns="9483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4254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8507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276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7014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71268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4552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9775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94028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43587" y="1"/>
            <a:ext cx="3169919" cy="480059"/>
          </a:xfrm>
          <a:prstGeom prst="rect">
            <a:avLst/>
          </a:prstGeom>
          <a:noFill/>
          <a:ln>
            <a:noFill/>
          </a:ln>
        </p:spPr>
        <p:txBody>
          <a:bodyPr lIns="94835" tIns="94835" rIns="94835" bIns="9483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4254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8507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276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7014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71268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4552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9775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94028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31519" y="4560569"/>
            <a:ext cx="5852159" cy="4320539"/>
          </a:xfrm>
          <a:prstGeom prst="rect">
            <a:avLst/>
          </a:prstGeom>
          <a:noFill/>
          <a:ln>
            <a:noFill/>
          </a:ln>
        </p:spPr>
        <p:txBody>
          <a:bodyPr lIns="94835" tIns="94835" rIns="94835" bIns="9483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119475"/>
            <a:ext cx="3169919" cy="480059"/>
          </a:xfrm>
          <a:prstGeom prst="rect">
            <a:avLst/>
          </a:prstGeom>
          <a:noFill/>
          <a:ln>
            <a:noFill/>
          </a:ln>
        </p:spPr>
        <p:txBody>
          <a:bodyPr lIns="94835" tIns="94835" rIns="94835" bIns="9483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4254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8507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276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7014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71268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4552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9775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94028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3587" y="9119475"/>
            <a:ext cx="3169919" cy="480059"/>
          </a:xfrm>
          <a:prstGeom prst="rect">
            <a:avLst/>
          </a:prstGeom>
          <a:noFill/>
          <a:ln>
            <a:noFill/>
          </a:ln>
        </p:spPr>
        <p:txBody>
          <a:bodyPr lIns="96624" tIns="48312" rIns="96624" bIns="48312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9727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31519" y="4560569"/>
            <a:ext cx="5852035" cy="4320664"/>
          </a:xfrm>
          <a:prstGeom prst="rect">
            <a:avLst/>
          </a:prstGeom>
          <a:noFill/>
          <a:ln>
            <a:noFill/>
          </a:ln>
        </p:spPr>
        <p:txBody>
          <a:bodyPr lIns="96624" tIns="48312" rIns="96624" bIns="4831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78" cy="479936"/>
          </a:xfrm>
          <a:prstGeom prst="rect">
            <a:avLst/>
          </a:prstGeom>
          <a:noFill/>
          <a:ln>
            <a:noFill/>
          </a:ln>
        </p:spPr>
        <p:txBody>
          <a:bodyPr lIns="96624" tIns="48312" rIns="96624" bIns="48312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9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31519" y="4560569"/>
            <a:ext cx="5852159" cy="4320539"/>
          </a:xfrm>
          <a:prstGeom prst="rect">
            <a:avLst/>
          </a:prstGeom>
        </p:spPr>
        <p:txBody>
          <a:bodyPr lIns="94835" tIns="94835" rIns="94835" bIns="94835" anchor="t" anchorCtr="0">
            <a:noAutofit/>
          </a:bodyPr>
          <a:lstStyle/>
          <a:p>
            <a:pPr>
              <a:buNone/>
            </a:pPr>
            <a:endParaRPr dirty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764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Phot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pic" idx="2"/>
          </p:nvPr>
        </p:nvSpPr>
        <p:spPr>
          <a:xfrm>
            <a:off x="4127500" y="2286000"/>
            <a:ext cx="5016500" cy="4581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89125" marR="0" lvl="0" indent="-9525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0" y="1965959"/>
            <a:ext cx="7134224" cy="49011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914400" y="5175503"/>
            <a:ext cx="4384248" cy="7540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15987" y="5943600"/>
            <a:ext cx="4382660" cy="215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63100"/>
            <a:ext cx="41148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Purpl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 descr="sec_art_purp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971799"/>
            <a:ext cx="4480560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Teal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971800"/>
            <a:ext cx="4480560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Purpl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 descr="bckgr_purp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Teal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Purple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69008"/>
            <a:ext cx="9144000" cy="488899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915986" y="5943600"/>
            <a:ext cx="4842461" cy="215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0" y="5175503"/>
            <a:ext cx="4844048" cy="7540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4000"/>
            <a:ext cx="4114800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Blu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69008"/>
            <a:ext cx="9144000" cy="488899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915987" y="5943600"/>
            <a:ext cx="4842460" cy="215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5175503"/>
            <a:ext cx="4844048" cy="7540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4000"/>
            <a:ext cx="4114800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Teal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69008"/>
            <a:ext cx="9144000" cy="4888991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915987" y="5943600"/>
            <a:ext cx="4842460" cy="215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4400" y="5175503"/>
            <a:ext cx="4844048" cy="7540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4000"/>
            <a:ext cx="4114800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470650" y="6466992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203992" y="6466992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955279" y="6413878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cked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020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3831335"/>
            <a:ext cx="4005071" cy="2020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4681728" y="3831335"/>
            <a:ext cx="4005071" cy="2020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 Stacked Righ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05071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681728" y="1600200"/>
            <a:ext cx="4005071" cy="2020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3"/>
          </p:nvPr>
        </p:nvSpPr>
        <p:spPr>
          <a:xfrm>
            <a:off x="4681728" y="3831335"/>
            <a:ext cx="4005071" cy="2020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nd Column Narrow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5407309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099048" y="1600200"/>
            <a:ext cx="2587751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587751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3276757" y="1600200"/>
            <a:ext cx="2587751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6096314" y="1600200"/>
            <a:ext cx="2587751" cy="427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nd Callou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0" y="2286000"/>
            <a:ext cx="3977640" cy="2286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86" y="5943598"/>
            <a:ext cx="3200407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97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14350" marR="0" lvl="0" indent="-3365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AutoNum type="arabicPeriod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28600" marR="0" lvl="1" indent="-508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57150" algn="l" rtl="0">
              <a:spcBef>
                <a:spcPts val="56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698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53975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955279" y="6409944"/>
            <a:ext cx="731519" cy="274319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470650" y="6464807"/>
            <a:ext cx="1366350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200400" y="6464807"/>
            <a:ext cx="2743199" cy="153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9863" marR="0" lvl="1" indent="-4286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0850" marR="0" lvl="2" indent="-133350" algn="l" rtl="0">
              <a:spcBef>
                <a:spcPts val="320"/>
              </a:spcBef>
              <a:buClr>
                <a:schemeClr val="dk1"/>
              </a:buClr>
              <a:buSzPct val="100000"/>
              <a:buFont typeface="Merriweather Sans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92150" marR="0" lvl="3" indent="-14605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17575" marR="0" lvl="4" indent="-13017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43000" marR="0" lvl="5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71600" marR="0" lvl="6" indent="-1397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38" b="4329"/>
          <a:stretch/>
        </p:blipFill>
        <p:spPr>
          <a:xfrm>
            <a:off x="4127500" y="2286000"/>
            <a:ext cx="5016600" cy="45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0" y="1965959"/>
            <a:ext cx="7134300" cy="49011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400" tIns="1463025" rIns="246887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/>
              <a:t>Office of the Vice President for Health Sciences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5175503"/>
            <a:ext cx="4384200" cy="754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/>
              <a:t>Faculty Senate Update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/>
              <a:t>October 3, 2017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1413862" y="2099344"/>
            <a:ext cx="468725" cy="26125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43E2BDCE-3566-45A1-9AF7-E84444DC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Office of the Vice President for Health Sciences</a:t>
            </a:r>
            <a:br>
              <a:rPr lang="en-US" sz="2400" b="1" dirty="0"/>
            </a:br>
            <a:r>
              <a:rPr lang="en-US" sz="2400" b="1" dirty="0"/>
              <a:t>Organizational Chart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xmlns="" id="{8A36B490-C965-47BC-B648-4E931F3DD34C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4"/>
          <a:srcRect t="19294" b="8480"/>
          <a:stretch/>
        </p:blipFill>
        <p:spPr>
          <a:xfrm>
            <a:off x="657225" y="1486399"/>
            <a:ext cx="7829550" cy="453707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9A82FA-3EE7-488B-9256-AB34CF47C113}"/>
              </a:ext>
            </a:extLst>
          </p:cNvPr>
          <p:cNvSpPr txBox="1"/>
          <p:nvPr/>
        </p:nvSpPr>
        <p:spPr>
          <a:xfrm>
            <a:off x="6209211" y="1763591"/>
            <a:ext cx="1898468" cy="400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cs typeface="Calibri" panose="020F0502020204030204" pitchFamily="34" charset="0"/>
              </a:rPr>
              <a:t>Tedra Baskerville</a:t>
            </a:r>
          </a:p>
          <a:p>
            <a:pPr algn="ctr"/>
            <a:r>
              <a:rPr lang="en-US" sz="1000" b="1" dirty="0">
                <a:latin typeface="Century Gothic" panose="020B0502020202020204" pitchFamily="34" charset="0"/>
                <a:cs typeface="Calibri" panose="020F0502020204030204" pitchFamily="34" charset="0"/>
              </a:rPr>
              <a:t>Business </a:t>
            </a:r>
            <a:r>
              <a:rPr lang="en-US" sz="1000" b="1" dirty="0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Gothic" panose="020B0502020202020204" pitchFamily="34" charset="0"/>
                <a:cs typeface="Calibri" panose="020F0502020204030204" pitchFamily="34" charset="0"/>
              </a:rPr>
              <a:t>Operations</a:t>
            </a:r>
            <a:r>
              <a:rPr lang="en-US" sz="1000" b="1" dirty="0">
                <a:latin typeface="Century Gothic" panose="020B0502020202020204" pitchFamily="34" charset="0"/>
                <a:cs typeface="Calibri" panose="020F0502020204030204" pitchFamily="34" charset="0"/>
              </a:rPr>
              <a:t> Analyst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A1245B9-61C5-44F3-95C2-45E1340B65A8}"/>
              </a:ext>
            </a:extLst>
          </p:cNvPr>
          <p:cNvCxnSpPr/>
          <p:nvPr/>
        </p:nvCxnSpPr>
        <p:spPr>
          <a:xfrm>
            <a:off x="5529943" y="1963646"/>
            <a:ext cx="0" cy="2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9DED66BB-DC02-4189-A15B-4AE258D7DD31}"/>
              </a:ext>
            </a:extLst>
          </p:cNvPr>
          <p:cNvCxnSpPr/>
          <p:nvPr/>
        </p:nvCxnSpPr>
        <p:spPr>
          <a:xfrm>
            <a:off x="5451566" y="1974600"/>
            <a:ext cx="757645" cy="10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46434571-0533-44E9-9FFD-16B8903B6244}"/>
              </a:ext>
            </a:extLst>
          </p:cNvPr>
          <p:cNvSpPr/>
          <p:nvPr/>
        </p:nvSpPr>
        <p:spPr>
          <a:xfrm rot="3107911">
            <a:off x="1071154" y="1373187"/>
            <a:ext cx="452846" cy="176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xmlns="" id="{A8A386C5-E083-4AEA-9DE5-37A9AA138181}"/>
              </a:ext>
            </a:extLst>
          </p:cNvPr>
          <p:cNvSpPr/>
          <p:nvPr/>
        </p:nvSpPr>
        <p:spPr>
          <a:xfrm rot="1867390">
            <a:off x="8196053" y="1341579"/>
            <a:ext cx="148047" cy="38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18BDF7DA-A2D7-4902-923C-9DB7D40BE699}"/>
              </a:ext>
            </a:extLst>
          </p:cNvPr>
          <p:cNvSpPr/>
          <p:nvPr/>
        </p:nvSpPr>
        <p:spPr>
          <a:xfrm rot="10800000">
            <a:off x="7410994" y="3021874"/>
            <a:ext cx="478972" cy="191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DE0F93-F14F-4324-9F35-61B4E33B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Key Initiatives and Collaborations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8404AE4-6904-42D4-BBC2-C394560B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3566161" cy="4270248"/>
          </a:xfrm>
        </p:spPr>
        <p:txBody>
          <a:bodyPr/>
          <a:lstStyle/>
          <a:p>
            <a:pPr algn="ctr"/>
            <a:r>
              <a:rPr lang="en-US" b="1" dirty="0"/>
              <a:t>Key Initiatives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Vision by Design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Health Equity </a:t>
            </a:r>
            <a:r>
              <a:rPr lang="en-US" dirty="0" smtClean="0"/>
              <a:t>Initiative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P&amp;T Review System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Policy on Endowed Professorship/Chairs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Opiate Epidemic – Education and Practice Alignment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560633-F69E-4C5F-84F3-5687969CE1F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11337" y="1600200"/>
            <a:ext cx="3975463" cy="4270248"/>
          </a:xfrm>
        </p:spPr>
        <p:txBody>
          <a:bodyPr/>
          <a:lstStyle/>
          <a:p>
            <a:pPr algn="ctr"/>
            <a:r>
              <a:rPr lang="en-US" b="1" dirty="0"/>
              <a:t>Key Collaborations</a:t>
            </a:r>
          </a:p>
          <a:p>
            <a:pPr algn="ctr"/>
            <a:endParaRPr lang="en-US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Provosts Office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dirty="0"/>
              <a:t>Academic Affairs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dirty="0"/>
              <a:t>Faculty Affairs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University Planning Efforts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New Budget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HR Redesign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iCubed</a:t>
            </a:r>
          </a:p>
        </p:txBody>
      </p:sp>
    </p:spTree>
    <p:extLst>
      <p:ext uri="{BB962C8B-B14F-4D97-AF65-F5344CB8AC3E}">
        <p14:creationId xmlns:p14="http://schemas.microsoft.com/office/powerpoint/2010/main" val="410909960"/>
      </p:ext>
    </p:extLst>
  </p:cSld>
  <p:clrMapOvr>
    <a:masterClrMapping/>
  </p:clrMapOvr>
</p:sld>
</file>

<file path=ppt/theme/theme1.xml><?xml version="1.0" encoding="utf-8"?>
<a:theme xmlns:a="http://schemas.openxmlformats.org/drawingml/2006/main" name="vcuh_template_2015_08_31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7CA0C5"/>
      </a:lt2>
      <a:accent1>
        <a:srgbClr val="FFBA00"/>
      </a:accent1>
      <a:accent2>
        <a:srgbClr val="FFCE00"/>
      </a:accent2>
      <a:accent3>
        <a:srgbClr val="E57200"/>
      </a:accent3>
      <a:accent4>
        <a:srgbClr val="612751"/>
      </a:accent4>
      <a:accent5>
        <a:srgbClr val="006C68"/>
      </a:accent5>
      <a:accent6>
        <a:srgbClr val="003764"/>
      </a:accent6>
      <a:hlink>
        <a:srgbClr val="A5779B"/>
      </a:hlink>
      <a:folHlink>
        <a:srgbClr val="6CAFB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vcuh_template_2015_08_31</vt:lpstr>
      <vt:lpstr>Office of the Vice President for Health Sciences</vt:lpstr>
      <vt:lpstr>Office of the Vice President for Health Sciences Organizational Chart</vt:lpstr>
      <vt:lpstr>Key Initiatives and Collaborations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Equity Plan</dc:title>
  <dc:creator>Anne Massey</dc:creator>
  <cp:lastModifiedBy>Kevin Alonzo Harris</cp:lastModifiedBy>
  <cp:revision>43</cp:revision>
  <cp:lastPrinted>2017-10-03T14:43:37Z</cp:lastPrinted>
  <dcterms:modified xsi:type="dcterms:W3CDTF">2017-10-03T14:46:00Z</dcterms:modified>
</cp:coreProperties>
</file>